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2" r:id="rId3"/>
    <p:sldId id="263" r:id="rId4"/>
    <p:sldId id="264" r:id="rId5"/>
    <p:sldId id="265" r:id="rId6"/>
    <p:sldId id="266" r:id="rId7"/>
    <p:sldId id="260" r:id="rId8"/>
    <p:sldId id="267" r:id="rId9"/>
    <p:sldId id="258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0A237A"/>
    <a:srgbClr val="091C5F"/>
    <a:srgbClr val="E37D16"/>
    <a:srgbClr val="E39E16"/>
    <a:srgbClr val="FF9E16"/>
    <a:srgbClr val="002463"/>
    <a:srgbClr val="163560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" autoAdjust="0"/>
    <p:restoredTop sz="99617" autoAdjust="0"/>
  </p:normalViewPr>
  <p:slideViewPr>
    <p:cSldViewPr snapToGrid="0">
      <p:cViewPr>
        <p:scale>
          <a:sx n="142" d="100"/>
          <a:sy n="142" d="100"/>
        </p:scale>
        <p:origin x="-1278" y="-48"/>
      </p:cViewPr>
      <p:guideLst>
        <p:guide orient="horz" pos="4137"/>
        <p:guide pos="5223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0" d="100"/>
          <a:sy n="100" d="100"/>
        </p:scale>
        <p:origin x="-4592" y="-104"/>
      </p:cViewPr>
      <p:guideLst>
        <p:guide orient="horz" pos="2880"/>
        <p:guide pos="2160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B8A0F-509A-4D4E-B8A2-D4D70F6ADCD7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96E58-9887-034D-A2C5-588D503682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984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02528-0F20-8844-920C-2F20B517E443}" type="datetimeFigureOut">
              <a:rPr lang="en-US" smtClean="0"/>
              <a:pPr/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11B632-81DE-3B44-B95D-30BC8B3608A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2787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D8BF4-393A-C549-80D2-3A17EF28EDE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01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*removing</a:t>
            </a:r>
            <a:r>
              <a:rPr lang="en-US" baseline="0" dirty="0" smtClean="0"/>
              <a:t> clutter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D8BF4-393A-C549-80D2-3A17EF28ED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0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 view image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D8BF4-393A-C549-80D2-3A17EF28EDE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5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Include view image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D8BF4-393A-C549-80D2-3A17EF28EDE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5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Messy but that’s straight from </a:t>
            </a:r>
            <a:r>
              <a:rPr lang="en-US" dirty="0" err="1" smtClean="0"/>
              <a:t>xlrd</a:t>
            </a:r>
            <a:r>
              <a:rPr lang="en-US" dirty="0" smtClean="0"/>
              <a:t> tutorial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7D8BF4-393A-C549-80D2-3A17EF28EDE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9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1509" y="1240507"/>
            <a:ext cx="7772491" cy="1142693"/>
          </a:xfrm>
        </p:spPr>
        <p:txBody>
          <a:bodyPr anchor="ctr" anchorCtr="0">
            <a:normAutofit/>
          </a:bodyPr>
          <a:lstStyle>
            <a:lvl1pPr algn="ctr">
              <a:spcBef>
                <a:spcPts val="300"/>
              </a:spcBef>
              <a:spcAft>
                <a:spcPts val="300"/>
              </a:spcAft>
              <a:defRPr sz="3200" i="1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509" y="2888133"/>
            <a:ext cx="7772492" cy="11860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i="1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7" name="Picture 6" descr="apl_small_vertical_blue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2" b="8895"/>
          <a:stretch/>
        </p:blipFill>
        <p:spPr>
          <a:xfrm>
            <a:off x="6383867" y="5177780"/>
            <a:ext cx="2760133" cy="168022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591734" y="4585830"/>
            <a:ext cx="4495195" cy="2063524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l">
              <a:buNone/>
              <a:defRPr sz="1800" i="1" baseline="0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dirty="0" smtClean="0"/>
              <a:t>Name</a:t>
            </a:r>
            <a:br>
              <a:rPr lang="en-US" dirty="0" smtClean="0"/>
            </a:br>
            <a:r>
              <a:rPr lang="en-US" dirty="0" smtClean="0"/>
              <a:t>Title</a:t>
            </a:r>
            <a:br>
              <a:rPr lang="en-US" dirty="0" smtClean="0"/>
            </a:br>
            <a:r>
              <a:rPr lang="en-US" dirty="0" smtClean="0"/>
              <a:t>Contact info</a:t>
            </a:r>
            <a:endParaRPr lang="en-US" dirty="0"/>
          </a:p>
        </p:txBody>
      </p:sp>
      <p:pic>
        <p:nvPicPr>
          <p:cNvPr id="5" name="Picture 4" descr="PPT Template Bar Vertical Flat indexed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7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74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457200" y="1126398"/>
            <a:ext cx="8228542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261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-3 Line Title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16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200" y="-16934"/>
            <a:ext cx="8229600" cy="1224425"/>
          </a:xfrm>
        </p:spPr>
        <p:txBody>
          <a:bodyPr anchor="b" anchorCtr="0">
            <a:normAutofit/>
          </a:bodyPr>
          <a:lstStyle>
            <a:lvl1pPr>
              <a:defRPr sz="2800" baseline="0"/>
            </a:lvl1pPr>
          </a:lstStyle>
          <a:p>
            <a:r>
              <a:rPr lang="en-US" dirty="0" smtClean="0"/>
              <a:t>Click to edit Master title style:</a:t>
            </a:r>
            <a:br>
              <a:rPr lang="en-US" dirty="0" smtClean="0"/>
            </a:br>
            <a:r>
              <a:rPr lang="en-US" dirty="0" smtClean="0"/>
              <a:t>Two or Three Lines</a:t>
            </a:r>
            <a:br>
              <a:rPr lang="en-US" dirty="0" smtClean="0"/>
            </a:br>
            <a:r>
              <a:rPr lang="en-US" dirty="0" smtClean="0"/>
              <a:t>of Title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4513"/>
            <a:ext cx="8229600" cy="49924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26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800" y="1126063"/>
            <a:ext cx="4222800" cy="5257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2063" y="1126063"/>
            <a:ext cx="4224528" cy="52578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993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18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l_small_vertical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533" y="1536046"/>
            <a:ext cx="5096934" cy="33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4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9144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1200" y="71739"/>
            <a:ext cx="8766000" cy="80344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apl_small_shield_blue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24" y="6460067"/>
            <a:ext cx="361925" cy="370474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168274" y="6635750"/>
            <a:ext cx="8474076" cy="0"/>
          </a:xfrm>
          <a:prstGeom prst="line">
            <a:avLst/>
          </a:prstGeom>
          <a:ln>
            <a:solidFill>
              <a:schemeClr val="tx2"/>
            </a:solidFill>
            <a:tailEnd type="non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Box 24"/>
          <p:cNvSpPr txBox="1">
            <a:spLocks noChangeArrowheads="1"/>
          </p:cNvSpPr>
          <p:nvPr userDrawn="1"/>
        </p:nvSpPr>
        <p:spPr bwMode="auto">
          <a:xfrm>
            <a:off x="79060" y="6636866"/>
            <a:ext cx="31290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0290D-4606-4C02-B498-50EFD41AC8B6}" type="slidenum"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alpha val="60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alpha val="6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6399"/>
            <a:ext cx="82296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97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2" r:id="rId4"/>
    <p:sldLayoutId id="2147483658" r:id="rId5"/>
    <p:sldLayoutId id="2147483657" r:id="rId6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800" b="1" i="1" u="none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Arial"/>
          <a:ea typeface="+mj-ea"/>
          <a:cs typeface="Arial"/>
        </a:defRPr>
      </a:lvl1pPr>
    </p:titleStyle>
    <p:bodyStyle>
      <a:lvl1pPr marL="230188" indent="-230188" algn="l" defTabSz="4572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Font typeface="Wingdings" charset="2"/>
        <a:buChar char="§"/>
        <a:defRPr sz="2000" b="1" kern="1200">
          <a:solidFill>
            <a:srgbClr val="0A237A"/>
          </a:solidFill>
          <a:latin typeface="+mn-lt"/>
          <a:ea typeface="+mn-ea"/>
          <a:cs typeface="+mn-cs"/>
        </a:defRPr>
      </a:lvl1pPr>
      <a:lvl2pPr marL="627063" indent="-228600" algn="l" defTabSz="4572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SzPct val="75000"/>
        <a:buFont typeface="Wingdings" charset="2"/>
        <a:buChar char="Ø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033463" indent="-228600" algn="l" defTabSz="4572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Font typeface="Lucida Grande"/>
        <a:buChar char="–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430338" indent="-228600" algn="l" defTabSz="4572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Font typeface="Arial"/>
        <a:buChar char="•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45720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ClrTx/>
        <a:buSzPct val="75000"/>
        <a:buFont typeface="Wingdings" charset="2"/>
        <a:buChar char="v"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aplweb.jhuapl.edu/services/Pages/MATLAB.aspx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cv-python-tutroals.readthedocs.io/en/latest/py_tutorials/py_setup/py_table_of_contents_setup/py_table_of_contents_setup.html" TargetMode="External"/><Relationship Id="rId2" Type="http://schemas.openxmlformats.org/officeDocument/2006/relationships/hyperlink" Target="https://www.python.or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w.githubusercontent.com/Homebrew/install/master/instal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pencv.org/3.1.0/d6/d00/tutorial_py_root.html" TargetMode="External"/><Relationship Id="rId7" Type="http://schemas.openxmlformats.org/officeDocument/2006/relationships/hyperlink" Target="szeliski.org/Book" TargetMode="External"/><Relationship Id="rId2" Type="http://schemas.openxmlformats.org/officeDocument/2006/relationships/hyperlink" Target="http://www.mathworks.com/help/matlab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mputervisionmodels.com" TargetMode="External"/><Relationship Id="rId5" Type="http://schemas.openxmlformats.org/officeDocument/2006/relationships/hyperlink" Target="http://www.mathworks.com/help/vision/index.html" TargetMode="External"/><Relationship Id="rId4" Type="http://schemas.openxmlformats.org/officeDocument/2006/relationships/hyperlink" Target="http://www.mathworks.com/help/images/index.html?s_cid=doc_ftr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isc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371509" y="2315816"/>
            <a:ext cx="7772491" cy="1142693"/>
          </a:xfrm>
        </p:spPr>
        <p:txBody>
          <a:bodyPr/>
          <a:lstStyle/>
          <a:p>
            <a:r>
              <a:rPr lang="en-US" dirty="0" smtClean="0"/>
              <a:t>Hunt for Luna 9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62825" y="181601"/>
            <a:ext cx="4473323" cy="503443"/>
          </a:xfrm>
          <a:prstGeom prst="roundRect">
            <a:avLst/>
          </a:prstGeom>
          <a:solidFill>
            <a:srgbClr val="800000"/>
          </a:solidFill>
          <a:ln w="127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081" y="169447"/>
            <a:ext cx="4045966" cy="5394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63370" y="4940205"/>
            <a:ext cx="3845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tx2"/>
                </a:solidFill>
              </a:rPr>
              <a:t>Cash Costello</a:t>
            </a:r>
          </a:p>
          <a:p>
            <a:r>
              <a:rPr lang="en-US" b="1" i="1" dirty="0" smtClean="0">
                <a:solidFill>
                  <a:schemeClr val="tx2"/>
                </a:solidFill>
              </a:rPr>
              <a:t>Chief, Intelligent Systems Center</a:t>
            </a:r>
          </a:p>
          <a:p>
            <a:r>
              <a:rPr lang="en-US" b="1" i="1" dirty="0" err="1">
                <a:solidFill>
                  <a:schemeClr val="tx2"/>
                </a:solidFill>
              </a:rPr>
              <a:t>a</a:t>
            </a:r>
            <a:r>
              <a:rPr lang="en-US" b="1" i="1" dirty="0" err="1" smtClean="0">
                <a:solidFill>
                  <a:schemeClr val="tx2"/>
                </a:solidFill>
              </a:rPr>
              <a:t>shley.llorens@jhuapl.edu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1100" y="3924300"/>
            <a:ext cx="2760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smtClean="0"/>
              <a:t>Challenge Design Team: </a:t>
            </a:r>
          </a:p>
          <a:p>
            <a:r>
              <a:rPr lang="en-US" dirty="0" smtClean="0"/>
              <a:t>Cash Costello (REDD)</a:t>
            </a:r>
          </a:p>
          <a:p>
            <a:r>
              <a:rPr lang="en-US" dirty="0" smtClean="0"/>
              <a:t>Jeff </a:t>
            </a:r>
            <a:r>
              <a:rPr lang="en-US" dirty="0" err="1" smtClean="0"/>
              <a:t>Plescia</a:t>
            </a:r>
            <a:r>
              <a:rPr lang="en-US" dirty="0" smtClean="0"/>
              <a:t> (SES)</a:t>
            </a:r>
          </a:p>
          <a:p>
            <a:r>
              <a:rPr lang="en-US" dirty="0" smtClean="0"/>
              <a:t>Alicia </a:t>
            </a:r>
            <a:r>
              <a:rPr lang="en-US" dirty="0" err="1" smtClean="0"/>
              <a:t>Bargar</a:t>
            </a:r>
            <a:r>
              <a:rPr lang="en-US" dirty="0" smtClean="0"/>
              <a:t> (AOS)</a:t>
            </a:r>
          </a:p>
        </p:txBody>
      </p:sp>
    </p:spTree>
    <p:extLst>
      <p:ext uri="{BB962C8B-B14F-4D97-AF65-F5344CB8AC3E}">
        <p14:creationId xmlns:p14="http://schemas.microsoft.com/office/powerpoint/2010/main" val="33269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Alicia Bargar</a:t>
            </a:r>
          </a:p>
          <a:p>
            <a:r>
              <a:rPr lang="en-US" dirty="0" smtClean="0"/>
              <a:t>Associate Professional, QAS</a:t>
            </a:r>
          </a:p>
          <a:p>
            <a:r>
              <a:rPr lang="en-US" dirty="0" err="1" smtClean="0"/>
              <a:t>Alicia.bargar@jhuapl.edu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ctrTitle"/>
          </p:nvPr>
        </p:nvSpPr>
        <p:spPr>
          <a:xfrm>
            <a:off x="1371509" y="2315816"/>
            <a:ext cx="7772491" cy="11426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Image Processing Tools and Approaches</a:t>
            </a:r>
            <a:endParaRPr lang="en-US" dirty="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1371509" y="1637521"/>
            <a:ext cx="7772491" cy="114269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None/>
              <a:defRPr sz="3200" b="1" i="1" u="none" kern="1200">
                <a:solidFill>
                  <a:srgbClr val="0A237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Hunt for Luna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8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Some available tools:</a:t>
            </a:r>
          </a:p>
          <a:p>
            <a:endParaRPr lang="en-US" dirty="0"/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pPr lvl="1"/>
            <a:r>
              <a:rPr lang="en-US" dirty="0" smtClean="0"/>
              <a:t>Image Processing Toolbox (provided!)</a:t>
            </a:r>
          </a:p>
          <a:p>
            <a:pPr lvl="1"/>
            <a:r>
              <a:rPr lang="en-US" dirty="0" smtClean="0"/>
              <a:t>Computer Vision Toolbox</a:t>
            </a:r>
          </a:p>
          <a:p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OpenCV</a:t>
            </a:r>
            <a:endParaRPr lang="en-US" dirty="0" smtClean="0"/>
          </a:p>
          <a:p>
            <a:pPr lvl="1"/>
            <a:r>
              <a:rPr lang="en-US" dirty="0" err="1"/>
              <a:t>Scikit</a:t>
            </a:r>
            <a:r>
              <a:rPr lang="en-US" dirty="0"/>
              <a:t>-</a:t>
            </a:r>
            <a:r>
              <a:rPr lang="en-US" dirty="0" smtClean="0"/>
              <a:t>Image</a:t>
            </a:r>
          </a:p>
          <a:p>
            <a:r>
              <a:rPr lang="en-US" dirty="0" smtClean="0"/>
              <a:t>C++</a:t>
            </a:r>
            <a:r>
              <a:rPr lang="en-US" dirty="0"/>
              <a:t> 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OpenCV</a:t>
            </a:r>
            <a:r>
              <a:rPr lang="en-US" dirty="0" smtClean="0"/>
              <a:t> (not recommended for </a:t>
            </a:r>
            <a:r>
              <a:rPr lang="en-US" dirty="0" err="1" smtClean="0"/>
              <a:t>hackathon</a:t>
            </a:r>
            <a:r>
              <a:rPr lang="en-US" dirty="0" smtClean="0"/>
              <a:t>)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This tutorial will be using </a:t>
            </a:r>
            <a:r>
              <a:rPr lang="en-US" dirty="0" err="1" smtClean="0"/>
              <a:t>Matlab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smtClean="0"/>
              <a:t>(utility code for </a:t>
            </a:r>
            <a:r>
              <a:rPr lang="en-US" dirty="0" err="1" smtClean="0"/>
              <a:t>Matlab</a:t>
            </a:r>
            <a:r>
              <a:rPr lang="en-US" dirty="0" smtClean="0"/>
              <a:t> and Python provided in appendix)</a:t>
            </a:r>
          </a:p>
        </p:txBody>
      </p:sp>
    </p:spTree>
    <p:extLst>
      <p:ext uri="{BB962C8B-B14F-4D97-AF65-F5344CB8AC3E}">
        <p14:creationId xmlns:p14="http://schemas.microsoft.com/office/powerpoint/2010/main" val="365915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Matlab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through APL website at http://</a:t>
            </a:r>
            <a:r>
              <a:rPr lang="en-US" dirty="0" err="1" smtClean="0"/>
              <a:t>softwareportal</a:t>
            </a:r>
            <a:endParaRPr lang="en-US" dirty="0" smtClean="0"/>
          </a:p>
          <a:p>
            <a:pPr lvl="1"/>
            <a:r>
              <a:rPr lang="en-US" dirty="0" smtClean="0"/>
              <a:t>Licensing </a:t>
            </a:r>
            <a:r>
              <a:rPr lang="en-US" dirty="0"/>
              <a:t>information available </a:t>
            </a:r>
            <a:r>
              <a:rPr lang="en-US" dirty="0" smtClean="0"/>
              <a:t>at</a:t>
            </a:r>
          </a:p>
          <a:p>
            <a:pPr marL="403225" lvl="1" indent="0">
              <a:buNone/>
            </a:pPr>
            <a:r>
              <a:rPr lang="en-US" dirty="0" smtClean="0"/>
              <a:t> </a:t>
            </a:r>
            <a:r>
              <a:rPr lang="en-US" dirty="0">
                <a:hlinkClick r:id="rId2"/>
              </a:rPr>
              <a:t>https://aplweb.jhuapl.edu/services/Pages/</a:t>
            </a:r>
            <a:r>
              <a:rPr lang="en-US" dirty="0" smtClean="0">
                <a:hlinkClick r:id="rId2"/>
              </a:rPr>
              <a:t>MATLAB.aspx</a:t>
            </a:r>
            <a:endParaRPr lang="en-US" dirty="0" smtClean="0"/>
          </a:p>
          <a:p>
            <a:pPr marL="403225" lvl="1" indent="0">
              <a:buNone/>
            </a:pPr>
            <a:endParaRPr lang="en-US" dirty="0" smtClean="0"/>
          </a:p>
          <a:p>
            <a:r>
              <a:rPr lang="en-US" dirty="0" smtClean="0"/>
              <a:t>Image Processing Toolbox available to all employees</a:t>
            </a:r>
          </a:p>
          <a:p>
            <a:r>
              <a:rPr lang="en-US" dirty="0" smtClean="0"/>
              <a:t>Coming information about Computer Vision Toolbox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Linux or Windows</a:t>
            </a:r>
          </a:p>
          <a:p>
            <a:pPr lvl="1"/>
            <a:r>
              <a:rPr lang="en-US" dirty="0" smtClean="0"/>
              <a:t>Python – download </a:t>
            </a:r>
            <a:r>
              <a:rPr lang="en-US" dirty="0"/>
              <a:t>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www.python.org</a:t>
            </a:r>
            <a:endParaRPr lang="en-US" dirty="0" smtClean="0"/>
          </a:p>
          <a:p>
            <a:pPr lvl="2"/>
            <a:r>
              <a:rPr lang="en-US" dirty="0" smtClean="0"/>
              <a:t>Latest 2.7 version recommended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utorials </a:t>
            </a:r>
            <a:r>
              <a:rPr lang="en-US" dirty="0"/>
              <a:t>at </a:t>
            </a:r>
            <a:r>
              <a:rPr lang="en-US" dirty="0" err="1" smtClean="0"/>
              <a:t>OpenCV</a:t>
            </a:r>
            <a:r>
              <a:rPr lang="en-US" dirty="0"/>
              <a:t>-python </a:t>
            </a:r>
            <a:r>
              <a:rPr lang="en-US" dirty="0" err="1"/>
              <a:t>mainpage</a:t>
            </a:r>
            <a:r>
              <a:rPr lang="en-US" dirty="0"/>
              <a:t> </a:t>
            </a:r>
            <a:r>
              <a:rPr lang="en-US" dirty="0" smtClean="0">
                <a:hlinkClick r:id="rId3"/>
              </a:rPr>
              <a:t>here</a:t>
            </a:r>
            <a:endParaRPr lang="en-US" dirty="0" smtClean="0"/>
          </a:p>
          <a:p>
            <a:pPr lvl="1"/>
            <a:r>
              <a:rPr lang="en-US" dirty="0">
                <a:latin typeface="Courier"/>
                <a:cs typeface="Courier"/>
              </a:rPr>
              <a:t>Install Excel reader:  pip install </a:t>
            </a:r>
            <a:r>
              <a:rPr lang="en-US" dirty="0" err="1" smtClean="0">
                <a:latin typeface="Courier"/>
                <a:cs typeface="Courier"/>
              </a:rPr>
              <a:t>xlrd</a:t>
            </a:r>
            <a:endParaRPr lang="en-US" dirty="0"/>
          </a:p>
          <a:p>
            <a:r>
              <a:rPr lang="en-US" dirty="0" smtClean="0"/>
              <a:t>For Mac</a:t>
            </a:r>
          </a:p>
          <a:p>
            <a:pPr lvl="1"/>
            <a:r>
              <a:rPr lang="en-US" dirty="0" smtClean="0"/>
              <a:t>Open a new terminal window</a:t>
            </a:r>
          </a:p>
          <a:p>
            <a:pPr lvl="1"/>
            <a:r>
              <a:rPr lang="en-US" dirty="0" smtClean="0"/>
              <a:t>Download Homebrew by running the following command:</a:t>
            </a:r>
          </a:p>
          <a:p>
            <a:pPr marL="739775" lvl="2" indent="0">
              <a:buNone/>
            </a:pPr>
            <a:r>
              <a:rPr lang="en-US" sz="1400" dirty="0" smtClean="0">
                <a:latin typeface="Courier"/>
                <a:cs typeface="Courier"/>
              </a:rPr>
              <a:t>/</a:t>
            </a:r>
            <a:r>
              <a:rPr lang="en-US" sz="1400" dirty="0" err="1">
                <a:latin typeface="Courier"/>
                <a:cs typeface="Courier"/>
              </a:rPr>
              <a:t>usr</a:t>
            </a:r>
            <a:r>
              <a:rPr lang="en-US" sz="1400" dirty="0">
                <a:latin typeface="Courier"/>
                <a:cs typeface="Courier"/>
              </a:rPr>
              <a:t>/bin/ruby -e "$(curl -</a:t>
            </a:r>
            <a:r>
              <a:rPr lang="en-US" sz="1400" dirty="0" err="1">
                <a:latin typeface="Courier"/>
                <a:cs typeface="Courier"/>
              </a:rPr>
              <a:t>fsSL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  <a:hlinkClick r:id="rId4"/>
              </a:rPr>
              <a:t>https://raw.githubusercontent.com/Homebrew/install/master/install</a:t>
            </a:r>
            <a:r>
              <a:rPr lang="en-US" sz="1400" dirty="0" smtClean="0">
                <a:latin typeface="Courier"/>
                <a:cs typeface="Courier"/>
              </a:rPr>
              <a:t>)”</a:t>
            </a:r>
          </a:p>
          <a:p>
            <a:pPr lvl="1"/>
            <a:r>
              <a:rPr lang="en-US" dirty="0" smtClean="0"/>
              <a:t>Install python through homebrew</a:t>
            </a:r>
          </a:p>
          <a:p>
            <a:pPr marL="739775" lvl="2" indent="0">
              <a:buNone/>
            </a:pPr>
            <a:r>
              <a:rPr lang="en-US" sz="1400" dirty="0" smtClean="0">
                <a:latin typeface="Courier"/>
                <a:cs typeface="Courier"/>
              </a:rPr>
              <a:t>Brew install python</a:t>
            </a:r>
          </a:p>
          <a:p>
            <a:pPr marL="739775" lvl="2" indent="0">
              <a:buNone/>
            </a:pPr>
            <a:r>
              <a:rPr lang="en-US" sz="1400" dirty="0">
                <a:latin typeface="Courier"/>
                <a:cs typeface="Courier"/>
              </a:rPr>
              <a:t>export PATH=/</a:t>
            </a:r>
            <a:r>
              <a:rPr lang="en-US" sz="1400" dirty="0" err="1">
                <a:latin typeface="Courier"/>
                <a:cs typeface="Courier"/>
              </a:rPr>
              <a:t>usr</a:t>
            </a:r>
            <a:r>
              <a:rPr lang="en-US" sz="1400" dirty="0">
                <a:latin typeface="Courier"/>
                <a:cs typeface="Courier"/>
              </a:rPr>
              <a:t>/local/bin:$</a:t>
            </a:r>
            <a:r>
              <a:rPr lang="en-US" sz="1400" dirty="0" smtClean="0">
                <a:latin typeface="Courier"/>
                <a:cs typeface="Courier"/>
              </a:rPr>
              <a:t>PATH</a:t>
            </a:r>
          </a:p>
          <a:p>
            <a:pPr marL="739775" lvl="2" indent="0">
              <a:buNone/>
            </a:pPr>
            <a:r>
              <a:rPr lang="en-US" sz="1400" dirty="0">
                <a:latin typeface="Courier"/>
                <a:cs typeface="Courier"/>
              </a:rPr>
              <a:t>source ~/.</a:t>
            </a:r>
            <a:r>
              <a:rPr lang="en-US" sz="1400" dirty="0" err="1">
                <a:latin typeface="Courier"/>
                <a:cs typeface="Courier"/>
              </a:rPr>
              <a:t>bash_profile</a:t>
            </a:r>
            <a:endParaRPr lang="en-US" sz="1400" dirty="0" smtClean="0">
              <a:latin typeface="Courier"/>
              <a:cs typeface="Courier"/>
            </a:endParaRPr>
          </a:p>
          <a:p>
            <a:pPr lvl="1"/>
            <a:r>
              <a:rPr lang="en-US" dirty="0" smtClean="0"/>
              <a:t>Install </a:t>
            </a:r>
            <a:r>
              <a:rPr lang="en-US" dirty="0" err="1" smtClean="0"/>
              <a:t>opencv</a:t>
            </a:r>
            <a:r>
              <a:rPr lang="en-US" dirty="0" smtClean="0"/>
              <a:t> through homebrew:</a:t>
            </a:r>
          </a:p>
          <a:p>
            <a:pPr marL="739775" lvl="2" indent="0">
              <a:buNone/>
            </a:pPr>
            <a:r>
              <a:rPr lang="en-US" sz="1400" dirty="0" smtClean="0">
                <a:latin typeface="Courier"/>
                <a:cs typeface="Courier"/>
              </a:rPr>
              <a:t>	tap homebrew/science</a:t>
            </a:r>
          </a:p>
          <a:p>
            <a:pPr marL="739775" lvl="2" indent="0">
              <a:buNone/>
            </a:pPr>
            <a:r>
              <a:rPr lang="en-US" sz="1400" dirty="0" smtClean="0">
                <a:latin typeface="Courier"/>
                <a:cs typeface="Courier"/>
              </a:rPr>
              <a:t>	brew install </a:t>
            </a:r>
            <a:r>
              <a:rPr lang="en-US" sz="1400" dirty="0" err="1" smtClean="0">
                <a:latin typeface="Courier"/>
                <a:cs typeface="Courier"/>
              </a:rPr>
              <a:t>opencv</a:t>
            </a:r>
            <a:endParaRPr lang="en-US" sz="1400" dirty="0" smtClean="0">
              <a:latin typeface="Courier"/>
              <a:cs typeface="Courier"/>
            </a:endParaRPr>
          </a:p>
          <a:p>
            <a:pPr lvl="2"/>
            <a:r>
              <a:rPr lang="en-US" dirty="0" smtClean="0"/>
              <a:t>for parameter options – </a:t>
            </a:r>
            <a:r>
              <a:rPr lang="en-US" sz="1400" dirty="0" smtClean="0">
                <a:latin typeface="Courier"/>
                <a:cs typeface="Courier"/>
              </a:rPr>
              <a:t>brew info </a:t>
            </a:r>
            <a:r>
              <a:rPr lang="en-US" sz="1400" dirty="0" err="1" smtClean="0">
                <a:latin typeface="Courier"/>
                <a:cs typeface="Courier"/>
              </a:rPr>
              <a:t>opencv</a:t>
            </a:r>
            <a:endParaRPr lang="en-US" sz="1400" dirty="0" smtClean="0">
              <a:latin typeface="Courier"/>
              <a:cs typeface="Courier"/>
            </a:endParaRPr>
          </a:p>
          <a:p>
            <a:pPr lvl="1"/>
            <a:r>
              <a:rPr lang="en-US" dirty="0" smtClean="0">
                <a:latin typeface="Arial"/>
                <a:cs typeface="Arial"/>
              </a:rPr>
              <a:t>Install Excel reader:  </a:t>
            </a:r>
            <a:r>
              <a:rPr lang="en-US" dirty="0" smtClean="0">
                <a:solidFill>
                  <a:schemeClr val="tx1"/>
                </a:solidFill>
                <a:latin typeface="Arial"/>
                <a:cs typeface="Arial"/>
              </a:rPr>
              <a:t>pip install </a:t>
            </a:r>
            <a:r>
              <a:rPr lang="en-US" dirty="0" err="1" smtClean="0">
                <a:solidFill>
                  <a:schemeClr val="tx1"/>
                </a:solidFill>
                <a:latin typeface="Arial"/>
                <a:cs typeface="Arial"/>
              </a:rPr>
              <a:t>xlrd</a:t>
            </a:r>
            <a:endParaRPr lang="en-US" dirty="0" smtClean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001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16bit Images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241200" y="1455066"/>
            <a:ext cx="8222620" cy="432928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benefits:  access to far </a:t>
            </a:r>
            <a:r>
              <a:rPr lang="en-US" smtClean="0"/>
              <a:t>more information </a:t>
            </a:r>
            <a:r>
              <a:rPr lang="en-US" dirty="0" smtClean="0"/>
              <a:t>than typical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 challenge:  humans can only visually see a small portion of the range at any given time.</a:t>
            </a:r>
            <a:endParaRPr lang="en-US" dirty="0"/>
          </a:p>
        </p:txBody>
      </p:sp>
      <p:pic>
        <p:nvPicPr>
          <p:cNvPr id="3" name="Picture 2" descr="Screen Shot 2016-06-15 at 9.27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81265" y="1452686"/>
            <a:ext cx="1177871" cy="6858000"/>
          </a:xfrm>
          <a:prstGeom prst="rect">
            <a:avLst/>
          </a:prstGeom>
        </p:spPr>
      </p:pic>
      <p:pic>
        <p:nvPicPr>
          <p:cNvPr id="4" name="Picture 3" descr="Screen Shot 2016-06-15 at 9.27.1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16136" y="526156"/>
            <a:ext cx="1308129" cy="6858000"/>
          </a:xfrm>
          <a:prstGeom prst="rect">
            <a:avLst/>
          </a:prstGeom>
        </p:spPr>
      </p:pic>
      <p:pic>
        <p:nvPicPr>
          <p:cNvPr id="5" name="Picture 4" descr="Screen Shot 2016-06-15 at 9.28.5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7" t="2684" r="4787"/>
          <a:stretch/>
        </p:blipFill>
        <p:spPr>
          <a:xfrm rot="16200000">
            <a:off x="3320312" y="2387668"/>
            <a:ext cx="699777" cy="6858003"/>
          </a:xfrm>
          <a:prstGeom prst="rect">
            <a:avLst/>
          </a:prstGeom>
        </p:spPr>
      </p:pic>
      <p:pic>
        <p:nvPicPr>
          <p:cNvPr id="6" name="Picture 5" descr="Screen Shot 2016-06-15 at 9.28.52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2" t="72727" r="21242" b="11439"/>
          <a:stretch/>
        </p:blipFill>
        <p:spPr>
          <a:xfrm>
            <a:off x="7018184" y="5535855"/>
            <a:ext cx="2190235" cy="496994"/>
          </a:xfrm>
          <a:prstGeom prst="rect">
            <a:avLst/>
          </a:prstGeom>
        </p:spPr>
      </p:pic>
      <p:pic>
        <p:nvPicPr>
          <p:cNvPr id="7" name="Picture 6" descr="Screen Shot 2016-06-15 at 9.34.14 A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2"/>
          <a:stretch/>
        </p:blipFill>
        <p:spPr>
          <a:xfrm>
            <a:off x="7018184" y="3503794"/>
            <a:ext cx="1989016" cy="516294"/>
          </a:xfrm>
          <a:prstGeom prst="rect">
            <a:avLst/>
          </a:prstGeom>
        </p:spPr>
      </p:pic>
      <p:pic>
        <p:nvPicPr>
          <p:cNvPr id="8" name="Picture 7" descr="Screen Shot 2016-06-15 at 9.34.48 A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4" r="5668"/>
          <a:stretch/>
        </p:blipFill>
        <p:spPr>
          <a:xfrm>
            <a:off x="7018184" y="4580520"/>
            <a:ext cx="2125816" cy="5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7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imtool</a:t>
            </a:r>
            <a:r>
              <a:rPr lang="en-US" dirty="0" smtClean="0"/>
              <a:t> to handle intensity range</a:t>
            </a:r>
            <a:endParaRPr lang="en-US" dirty="0"/>
          </a:p>
        </p:txBody>
      </p:sp>
      <p:pic>
        <p:nvPicPr>
          <p:cNvPr id="4" name="Content Placeholder 3" descr="Screen Shot 2016-06-09 at 7.32.45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7" r="7327"/>
          <a:stretch>
            <a:fillRect/>
          </a:stretch>
        </p:blipFill>
        <p:spPr>
          <a:xfrm>
            <a:off x="453710" y="1121058"/>
            <a:ext cx="8222620" cy="5293702"/>
          </a:xfrm>
        </p:spPr>
      </p:pic>
      <p:pic>
        <p:nvPicPr>
          <p:cNvPr id="5" name="Picture 4" descr="Screen Shot 2016-06-09 at 8.05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645" y="4364455"/>
            <a:ext cx="17145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45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Narrowing intensity range</a:t>
            </a:r>
            <a:endParaRPr lang="en-US" dirty="0"/>
          </a:p>
        </p:txBody>
      </p:sp>
      <p:pic>
        <p:nvPicPr>
          <p:cNvPr id="5" name="Content Placeholder 4" descr="Screen Shot 2016-06-09 at 7.33.28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r="7536"/>
          <a:stretch>
            <a:fillRect/>
          </a:stretch>
        </p:blipFill>
        <p:spPr/>
      </p:pic>
      <p:pic>
        <p:nvPicPr>
          <p:cNvPr id="6" name="Picture 5" descr="Screen Shot 2016-06-09 at 8.06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5" y="4246144"/>
            <a:ext cx="1778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Applying high pass filter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400" b="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0" dirty="0" smtClean="0">
                <a:latin typeface="Courier"/>
                <a:cs typeface="Courier"/>
              </a:rPr>
              <a:t>sigma </a:t>
            </a:r>
            <a:r>
              <a:rPr lang="en-US" sz="1400" b="0" dirty="0">
                <a:latin typeface="Courier"/>
                <a:cs typeface="Courier"/>
              </a:rPr>
              <a:t>= 10;</a:t>
            </a:r>
          </a:p>
          <a:p>
            <a:pPr marL="0" indent="0">
              <a:buNone/>
            </a:pPr>
            <a:r>
              <a:rPr lang="tr-TR" sz="1400" b="0" dirty="0" err="1">
                <a:latin typeface="Courier"/>
                <a:cs typeface="Courier"/>
              </a:rPr>
              <a:t>hsize</a:t>
            </a:r>
            <a:r>
              <a:rPr lang="tr-TR" sz="1400" b="0" dirty="0">
                <a:latin typeface="Courier"/>
                <a:cs typeface="Courier"/>
              </a:rPr>
              <a:t> = 50</a:t>
            </a:r>
            <a:r>
              <a:rPr lang="tr-TR" sz="1400" b="0" dirty="0" smtClean="0">
                <a:latin typeface="Courier"/>
                <a:cs typeface="Courier"/>
              </a:rPr>
              <a:t>;</a:t>
            </a:r>
            <a:endParaRPr lang="en-US" sz="1400" b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0" dirty="0" smtClean="0">
                <a:latin typeface="Courier"/>
                <a:cs typeface="Courier"/>
              </a:rPr>
              <a:t>filter </a:t>
            </a:r>
            <a:r>
              <a:rPr lang="en-US" sz="1400" b="0" dirty="0">
                <a:latin typeface="Courier"/>
                <a:cs typeface="Courier"/>
              </a:rPr>
              <a:t>= </a:t>
            </a:r>
            <a:r>
              <a:rPr lang="en-US" sz="1400" b="0" dirty="0" err="1">
                <a:latin typeface="Courier"/>
                <a:cs typeface="Courier"/>
              </a:rPr>
              <a:t>fspecial</a:t>
            </a:r>
            <a:r>
              <a:rPr lang="en-US" sz="1400" b="0" dirty="0">
                <a:latin typeface="Courier"/>
                <a:cs typeface="Courier"/>
              </a:rPr>
              <a:t>('</a:t>
            </a:r>
            <a:r>
              <a:rPr lang="en-US" sz="1400" b="0" dirty="0" err="1">
                <a:latin typeface="Courier"/>
                <a:cs typeface="Courier"/>
              </a:rPr>
              <a:t>gaussian</a:t>
            </a:r>
            <a:r>
              <a:rPr lang="en-US" sz="1400" b="0" dirty="0">
                <a:latin typeface="Courier"/>
                <a:cs typeface="Courier"/>
              </a:rPr>
              <a:t>', </a:t>
            </a:r>
            <a:r>
              <a:rPr lang="en-US" sz="1400" b="0" dirty="0" err="1">
                <a:latin typeface="Courier"/>
                <a:cs typeface="Courier"/>
              </a:rPr>
              <a:t>hsize</a:t>
            </a:r>
            <a:r>
              <a:rPr lang="en-US" sz="1400" b="0" dirty="0">
                <a:latin typeface="Courier"/>
                <a:cs typeface="Courier"/>
              </a:rPr>
              <a:t>, sigma)</a:t>
            </a:r>
            <a:r>
              <a:rPr lang="en-US" sz="1400" b="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1400" b="0" dirty="0" err="1" smtClean="0">
                <a:latin typeface="Courier"/>
                <a:cs typeface="Courier"/>
              </a:rPr>
              <a:t>blurredimg</a:t>
            </a:r>
            <a:r>
              <a:rPr lang="en-US" sz="1400" b="0" dirty="0" smtClean="0">
                <a:latin typeface="Courier"/>
                <a:cs typeface="Courier"/>
              </a:rPr>
              <a:t> </a:t>
            </a:r>
            <a:r>
              <a:rPr lang="en-US" sz="1400" b="0" dirty="0">
                <a:latin typeface="Courier"/>
                <a:cs typeface="Courier"/>
              </a:rPr>
              <a:t>= </a:t>
            </a:r>
            <a:r>
              <a:rPr lang="en-US" sz="1400" b="0" dirty="0" err="1">
                <a:latin typeface="Courier"/>
                <a:cs typeface="Courier"/>
              </a:rPr>
              <a:t>imfilter</a:t>
            </a:r>
            <a:r>
              <a:rPr lang="en-US" sz="1400" b="0" dirty="0">
                <a:latin typeface="Courier"/>
                <a:cs typeface="Courier"/>
              </a:rPr>
              <a:t>(</a:t>
            </a:r>
            <a:r>
              <a:rPr lang="en-US" sz="1400" b="0" dirty="0" err="1">
                <a:latin typeface="Courier"/>
                <a:cs typeface="Courier"/>
              </a:rPr>
              <a:t>img</a:t>
            </a:r>
            <a:r>
              <a:rPr lang="en-US" sz="1400" b="0" dirty="0">
                <a:latin typeface="Courier"/>
                <a:cs typeface="Courier"/>
              </a:rPr>
              <a:t>, filter);</a:t>
            </a:r>
          </a:p>
          <a:p>
            <a:pPr marL="0" indent="0">
              <a:buNone/>
            </a:pPr>
            <a:r>
              <a:rPr lang="en-US" sz="1400" b="0" dirty="0" err="1">
                <a:latin typeface="Courier"/>
                <a:cs typeface="Courier"/>
              </a:rPr>
              <a:t>detailimg</a:t>
            </a:r>
            <a:r>
              <a:rPr lang="en-US" sz="1400" b="0" dirty="0">
                <a:latin typeface="Courier"/>
                <a:cs typeface="Courier"/>
              </a:rPr>
              <a:t> = </a:t>
            </a:r>
            <a:r>
              <a:rPr lang="en-US" sz="1400" b="0" dirty="0" err="1">
                <a:latin typeface="Courier"/>
                <a:cs typeface="Courier"/>
              </a:rPr>
              <a:t>img</a:t>
            </a:r>
            <a:r>
              <a:rPr lang="en-US" sz="1400" b="0" dirty="0">
                <a:latin typeface="Courier"/>
                <a:cs typeface="Courier"/>
              </a:rPr>
              <a:t> - </a:t>
            </a:r>
            <a:r>
              <a:rPr lang="en-US" sz="1400" b="0" dirty="0" err="1" smtClean="0">
                <a:latin typeface="Courier"/>
                <a:cs typeface="Courier"/>
              </a:rPr>
              <a:t>blurredimg</a:t>
            </a:r>
            <a:r>
              <a:rPr lang="en-US" sz="1400" b="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1400" b="0" dirty="0" smtClean="0">
              <a:solidFill>
                <a:srgbClr val="4DD86A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0" dirty="0" smtClean="0">
                <a:solidFill>
                  <a:srgbClr val="4DD86A"/>
                </a:solidFill>
                <a:latin typeface="Courier"/>
                <a:cs typeface="Courier"/>
              </a:rPr>
              <a:t>%visualizing filter, see right</a:t>
            </a:r>
          </a:p>
          <a:p>
            <a:pPr marL="0" indent="0">
              <a:buNone/>
            </a:pPr>
            <a:r>
              <a:rPr lang="en-US" sz="1400" b="0" dirty="0" smtClean="0">
                <a:latin typeface="Courier"/>
                <a:cs typeface="Courier"/>
              </a:rPr>
              <a:t>figure, surf(filter);</a:t>
            </a:r>
          </a:p>
          <a:p>
            <a:pPr marL="0" indent="0">
              <a:buNone/>
            </a:pPr>
            <a:endParaRPr lang="en-US" sz="1400" b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0" dirty="0" smtClean="0">
                <a:solidFill>
                  <a:srgbClr val="4DD86A"/>
                </a:solidFill>
                <a:latin typeface="Courier"/>
                <a:cs typeface="Courier"/>
              </a:rPr>
              <a:t>%normalizing result</a:t>
            </a:r>
          </a:p>
          <a:p>
            <a:pPr marL="0" indent="0">
              <a:buNone/>
            </a:pPr>
            <a:r>
              <a:rPr lang="en-US" sz="1400" b="0" dirty="0" err="1" smtClean="0">
                <a:latin typeface="Courier"/>
                <a:cs typeface="Courier"/>
              </a:rPr>
              <a:t>detailimg</a:t>
            </a:r>
            <a:r>
              <a:rPr lang="en-US" sz="1400" b="0" dirty="0" smtClean="0">
                <a:latin typeface="Courier"/>
                <a:cs typeface="Courier"/>
              </a:rPr>
              <a:t> = </a:t>
            </a:r>
            <a:r>
              <a:rPr lang="en-US" sz="1400" b="0" dirty="0" err="1" smtClean="0">
                <a:latin typeface="Courier"/>
                <a:cs typeface="Courier"/>
              </a:rPr>
              <a:t>detailimg</a:t>
            </a:r>
            <a:r>
              <a:rPr lang="en-US" sz="1400" b="0" dirty="0" smtClean="0">
                <a:latin typeface="Courier"/>
                <a:cs typeface="Courier"/>
              </a:rPr>
              <a:t> – min(</a:t>
            </a:r>
            <a:r>
              <a:rPr lang="en-US" sz="1400" b="0" dirty="0" err="1" smtClean="0">
                <a:latin typeface="Courier"/>
                <a:cs typeface="Courier"/>
              </a:rPr>
              <a:t>detailimg</a:t>
            </a:r>
            <a:r>
              <a:rPr lang="en-US" sz="1400" b="0" dirty="0" smtClean="0">
                <a:latin typeface="Courier"/>
                <a:cs typeface="Courier"/>
              </a:rPr>
              <a:t>(</a:t>
            </a:r>
            <a:r>
              <a:rPr lang="en-US" sz="1400" b="0" dirty="0" smtClean="0">
                <a:latin typeface="Courier"/>
                <a:cs typeface="Courier"/>
                <a:sym typeface="Wingdings"/>
              </a:rPr>
              <a:t>:));</a:t>
            </a:r>
            <a:endParaRPr lang="en-US" sz="1400" b="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b="0" dirty="0" err="1" smtClean="0">
                <a:latin typeface="Courier"/>
                <a:cs typeface="Courier"/>
              </a:rPr>
              <a:t>Detailimg</a:t>
            </a:r>
            <a:r>
              <a:rPr lang="en-US" sz="1400" b="0" dirty="0" smtClean="0">
                <a:latin typeface="Courier"/>
                <a:cs typeface="Courier"/>
              </a:rPr>
              <a:t> = </a:t>
            </a:r>
            <a:r>
              <a:rPr lang="en-US" sz="1400" b="0" dirty="0" err="1" smtClean="0">
                <a:latin typeface="Courier"/>
                <a:cs typeface="Courier"/>
              </a:rPr>
              <a:t>detailimg</a:t>
            </a:r>
            <a:r>
              <a:rPr lang="en-US" sz="1400" b="0" dirty="0" smtClean="0">
                <a:latin typeface="Courier"/>
                <a:cs typeface="Courier"/>
              </a:rPr>
              <a:t> / max(</a:t>
            </a:r>
            <a:r>
              <a:rPr lang="en-US" sz="1400" b="0" dirty="0" err="1" smtClean="0">
                <a:latin typeface="Courier"/>
                <a:cs typeface="Courier"/>
              </a:rPr>
              <a:t>detailimg</a:t>
            </a:r>
            <a:r>
              <a:rPr lang="en-US" sz="1400" b="0" dirty="0" smtClean="0">
                <a:latin typeface="Courier"/>
                <a:cs typeface="Courier"/>
              </a:rPr>
              <a:t>(</a:t>
            </a:r>
            <a:r>
              <a:rPr lang="en-US" sz="1400" b="0" dirty="0" smtClean="0">
                <a:latin typeface="Courier"/>
                <a:cs typeface="Courier"/>
                <a:sym typeface="Wingdings"/>
              </a:rPr>
              <a:t>:));</a:t>
            </a:r>
            <a:endParaRPr lang="en-US" sz="1400" b="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b="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400" b="0" dirty="0">
              <a:latin typeface="Courier"/>
              <a:cs typeface="Courier"/>
            </a:endParaRPr>
          </a:p>
          <a:p>
            <a:endParaRPr lang="en-US" sz="1400" dirty="0">
              <a:latin typeface="Courier"/>
              <a:cs typeface="Courier"/>
            </a:endParaRPr>
          </a:p>
        </p:txBody>
      </p:sp>
      <p:pic>
        <p:nvPicPr>
          <p:cNvPr id="3" name="Picture 2" descr="gaussi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143" y="1324086"/>
            <a:ext cx="3439320" cy="257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6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8325" y="1121755"/>
            <a:ext cx="8677008" cy="5395547"/>
          </a:xfrm>
          <a:prstGeom prst="rect">
            <a:avLst/>
          </a:prstGeom>
          <a:solidFill>
            <a:srgbClr val="477568"/>
          </a:solidFill>
          <a:ln w="12700" cmpd="sng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Applying high pass filter</a:t>
            </a:r>
            <a:endParaRPr lang="en-US" dirty="0"/>
          </a:p>
        </p:txBody>
      </p:sp>
      <p:pic>
        <p:nvPicPr>
          <p:cNvPr id="8" name="Picture 7" descr="Screen Shot 2016-06-09 at 8.07.0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4" r="14076" b="7611"/>
          <a:stretch/>
        </p:blipFill>
        <p:spPr>
          <a:xfrm>
            <a:off x="6433594" y="4854072"/>
            <a:ext cx="1492520" cy="1431462"/>
          </a:xfrm>
          <a:prstGeom prst="rect">
            <a:avLst/>
          </a:prstGeom>
        </p:spPr>
      </p:pic>
      <p:pic>
        <p:nvPicPr>
          <p:cNvPr id="9" name="Picture 8" descr="Screen Shot 2016-06-09 at 8.09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" y="1223373"/>
            <a:ext cx="5400842" cy="518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Approaches: Morphological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 smtClean="0">
                <a:solidFill>
                  <a:srgbClr val="4DD86A"/>
                </a:solidFill>
                <a:latin typeface="Courier"/>
                <a:cs typeface="Courier"/>
              </a:rPr>
              <a:t>%dilation</a:t>
            </a: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se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en-US" sz="1400" dirty="0" err="1">
                <a:latin typeface="Courier"/>
                <a:cs typeface="Courier"/>
              </a:rPr>
              <a:t>offsetstrel</a:t>
            </a:r>
            <a:r>
              <a:rPr lang="en-US" sz="1400" dirty="0">
                <a:latin typeface="Courier"/>
                <a:cs typeface="Courier"/>
              </a:rPr>
              <a:t>('ball',2,6);</a:t>
            </a: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testDilated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imdilate</a:t>
            </a:r>
            <a:r>
              <a:rPr lang="en-US" sz="1400" dirty="0" smtClean="0">
                <a:latin typeface="Courier"/>
                <a:cs typeface="Courier"/>
              </a:rPr>
              <a:t>(</a:t>
            </a:r>
            <a:r>
              <a:rPr lang="en-US" sz="1400" dirty="0" err="1" smtClean="0">
                <a:latin typeface="Courier"/>
                <a:cs typeface="Courier"/>
              </a:rPr>
              <a:t>img</a:t>
            </a:r>
            <a:r>
              <a:rPr lang="en-US" sz="1400" dirty="0" smtClean="0">
                <a:latin typeface="Courier"/>
                <a:cs typeface="Courier"/>
              </a:rPr>
              <a:t>, </a:t>
            </a:r>
            <a:r>
              <a:rPr lang="en-US" sz="1400" dirty="0">
                <a:latin typeface="Courier"/>
                <a:cs typeface="Courier"/>
              </a:rPr>
              <a:t>se</a:t>
            </a:r>
            <a:r>
              <a:rPr lang="en-US" sz="1400" dirty="0" smtClean="0">
                <a:latin typeface="Courier"/>
                <a:cs typeface="Courier"/>
              </a:rPr>
              <a:t>)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/>
                <a:cs typeface="Courier"/>
              </a:rPr>
              <a:t>figure</a:t>
            </a:r>
            <a:r>
              <a:rPr lang="en-US" sz="1400" dirty="0">
                <a:latin typeface="Courier"/>
                <a:cs typeface="Courier"/>
              </a:rPr>
              <a:t>('Name', 'Dilated'), </a:t>
            </a:r>
            <a:r>
              <a:rPr lang="en-US" sz="1400" dirty="0" err="1">
                <a:latin typeface="Courier"/>
                <a:cs typeface="Courier"/>
              </a:rPr>
              <a:t>imshow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testDilated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4DD86A"/>
                </a:solidFill>
                <a:latin typeface="Courier"/>
                <a:cs typeface="Courier"/>
              </a:rPr>
              <a:t>%erosion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se = </a:t>
            </a:r>
            <a:r>
              <a:rPr lang="en-US" sz="1400" dirty="0" err="1">
                <a:latin typeface="Courier"/>
                <a:cs typeface="Courier"/>
              </a:rPr>
              <a:t>offsetstrel</a:t>
            </a:r>
            <a:r>
              <a:rPr lang="en-US" sz="1400" dirty="0">
                <a:latin typeface="Courier"/>
                <a:cs typeface="Courier"/>
              </a:rPr>
              <a:t>('ball',2,6);</a:t>
            </a:r>
          </a:p>
          <a:p>
            <a:pPr marL="0" indent="0">
              <a:buNone/>
            </a:pPr>
            <a:r>
              <a:rPr lang="en-US" sz="1400" dirty="0" err="1" smtClean="0">
                <a:latin typeface="Courier"/>
                <a:cs typeface="Courier"/>
              </a:rPr>
              <a:t>testEroded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= </a:t>
            </a:r>
            <a:r>
              <a:rPr lang="en-US" sz="1400" dirty="0" err="1" smtClean="0">
                <a:latin typeface="Courier"/>
                <a:cs typeface="Courier"/>
              </a:rPr>
              <a:t>imerode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>
                <a:latin typeface="Courier"/>
                <a:cs typeface="Courier"/>
              </a:rPr>
              <a:t>img</a:t>
            </a:r>
            <a:r>
              <a:rPr lang="en-US" sz="1400" dirty="0">
                <a:latin typeface="Courier"/>
                <a:cs typeface="Courier"/>
              </a:rPr>
              <a:t>, se)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figure('Name', </a:t>
            </a:r>
            <a:r>
              <a:rPr lang="en-US" sz="1400" dirty="0" smtClean="0">
                <a:latin typeface="Courier"/>
                <a:cs typeface="Courier"/>
              </a:rPr>
              <a:t>’Eroded</a:t>
            </a:r>
            <a:r>
              <a:rPr lang="en-US" sz="1400" dirty="0">
                <a:latin typeface="Courier"/>
                <a:cs typeface="Courier"/>
              </a:rPr>
              <a:t>'), </a:t>
            </a:r>
            <a:r>
              <a:rPr lang="en-US" sz="1400" dirty="0" err="1">
                <a:latin typeface="Courier"/>
                <a:cs typeface="Courier"/>
              </a:rPr>
              <a:t>imshow</a:t>
            </a:r>
            <a:r>
              <a:rPr lang="en-US" sz="1400" dirty="0">
                <a:latin typeface="Courier"/>
                <a:cs typeface="Courier"/>
              </a:rPr>
              <a:t>(</a:t>
            </a:r>
            <a:r>
              <a:rPr lang="en-US" sz="1400" dirty="0" err="1" smtClean="0">
                <a:latin typeface="Courier"/>
                <a:cs typeface="Courier"/>
              </a:rPr>
              <a:t>testEroded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3533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2200"/>
            <a:ext cx="8228542" cy="4275998"/>
          </a:xfrm>
        </p:spPr>
        <p:txBody>
          <a:bodyPr/>
          <a:lstStyle/>
          <a:p>
            <a:r>
              <a:rPr lang="en-US" dirty="0" smtClean="0"/>
              <a:t>In the 1960’s and 1970’s, the Soviet Union sent several unmanned probes to the moon.</a:t>
            </a:r>
          </a:p>
          <a:p>
            <a:r>
              <a:rPr lang="en-US" dirty="0" smtClean="0"/>
              <a:t>In 2009, NASA launched the Lunar Reconnaissance Orbiter (LRO) to study the moon</a:t>
            </a:r>
          </a:p>
          <a:p>
            <a:r>
              <a:rPr lang="en-US" dirty="0" smtClean="0"/>
              <a:t>We’ve found Luna 16 and Luna 20 (among others) in the LRO images</a:t>
            </a:r>
          </a:p>
          <a:p>
            <a:r>
              <a:rPr lang="en-US" dirty="0" smtClean="0"/>
              <a:t>We haven’t found Luna 9 and 13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1200" y="71739"/>
            <a:ext cx="8766000" cy="80344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Morphological Operations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8632" y="4745789"/>
            <a:ext cx="217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Original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0822" y="4745789"/>
            <a:ext cx="217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Dilated</a:t>
            </a:r>
            <a:endParaRPr lang="en-US" b="1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27538" y="4751136"/>
            <a:ext cx="2179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ourier"/>
                <a:cs typeface="Courier"/>
              </a:rPr>
              <a:t>Eroded</a:t>
            </a:r>
            <a:endParaRPr lang="en-US" b="1" dirty="0">
              <a:latin typeface="Courier"/>
              <a:cs typeface="Courier"/>
            </a:endParaRPr>
          </a:p>
        </p:txBody>
      </p:sp>
      <p:pic>
        <p:nvPicPr>
          <p:cNvPr id="3" name="Picture 2" descr="Screen Shot 2016-06-14 at 8.19.2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6" y="1476209"/>
            <a:ext cx="79248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Approaches: Template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312" y="2587481"/>
            <a:ext cx="6750224" cy="299244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s-ES_tradnl" sz="1400" dirty="0" smtClean="0">
              <a:solidFill>
                <a:srgbClr val="4DD86A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s-ES_tradnl" sz="1400" dirty="0" smtClean="0">
                <a:solidFill>
                  <a:srgbClr val="4DD86A"/>
                </a:solidFill>
                <a:latin typeface="Courier"/>
                <a:cs typeface="Courier"/>
              </a:rPr>
              <a:t>%</a:t>
            </a:r>
            <a:r>
              <a:rPr lang="es-ES_tradnl" sz="1400" dirty="0" err="1" smtClean="0">
                <a:solidFill>
                  <a:srgbClr val="4DD86A"/>
                </a:solidFill>
                <a:latin typeface="Courier"/>
                <a:cs typeface="Courier"/>
              </a:rPr>
              <a:t>Creating</a:t>
            </a:r>
            <a:r>
              <a:rPr lang="es-ES_tradnl" sz="1400" dirty="0" smtClean="0">
                <a:solidFill>
                  <a:srgbClr val="4DD86A"/>
                </a:solidFill>
                <a:latin typeface="Courier"/>
                <a:cs typeface="Courier"/>
              </a:rPr>
              <a:t> </a:t>
            </a:r>
            <a:r>
              <a:rPr lang="es-ES_tradnl" sz="1400" dirty="0" err="1" smtClean="0">
                <a:solidFill>
                  <a:srgbClr val="4DD86A"/>
                </a:solidFill>
                <a:latin typeface="Courier"/>
                <a:cs typeface="Courier"/>
              </a:rPr>
              <a:t>template</a:t>
            </a:r>
            <a:r>
              <a:rPr lang="es-ES_tradnl" sz="1400" dirty="0" smtClean="0">
                <a:solidFill>
                  <a:srgbClr val="4DD86A"/>
                </a:solidFill>
                <a:latin typeface="Courier"/>
                <a:cs typeface="Courier"/>
              </a:rPr>
              <a:t> </a:t>
            </a:r>
            <a:r>
              <a:rPr lang="es-ES_tradnl" sz="1400" dirty="0" err="1" smtClean="0">
                <a:solidFill>
                  <a:srgbClr val="4DD86A"/>
                </a:solidFill>
                <a:latin typeface="Courier"/>
                <a:cs typeface="Courier"/>
              </a:rPr>
              <a:t>for</a:t>
            </a:r>
            <a:r>
              <a:rPr lang="es-ES_tradnl" sz="1400" dirty="0" smtClean="0">
                <a:solidFill>
                  <a:srgbClr val="4DD86A"/>
                </a:solidFill>
                <a:latin typeface="Courier"/>
                <a:cs typeface="Courier"/>
              </a:rPr>
              <a:t> albedo </a:t>
            </a:r>
            <a:r>
              <a:rPr lang="es-ES_tradnl" sz="1400" dirty="0" err="1" smtClean="0">
                <a:solidFill>
                  <a:srgbClr val="4DD86A"/>
                </a:solidFill>
                <a:latin typeface="Courier"/>
                <a:cs typeface="Courier"/>
              </a:rPr>
              <a:t>patches</a:t>
            </a:r>
            <a:endParaRPr lang="es-ES_tradnl" sz="1400" dirty="0" smtClean="0">
              <a:solidFill>
                <a:srgbClr val="4DD86A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s-ES_tradnl" sz="1400" dirty="0" smtClean="0">
              <a:solidFill>
                <a:srgbClr val="4DD86A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s-ES_tradnl" sz="1400" dirty="0" err="1" smtClean="0">
                <a:latin typeface="Courier"/>
                <a:cs typeface="Courier"/>
              </a:rPr>
              <a:t>laplacian</a:t>
            </a:r>
            <a:r>
              <a:rPr lang="es-ES_tradnl" sz="1400" dirty="0" smtClean="0">
                <a:latin typeface="Courier"/>
                <a:cs typeface="Courier"/>
              </a:rPr>
              <a:t> </a:t>
            </a:r>
            <a:r>
              <a:rPr lang="es-ES_tradnl" sz="1400" dirty="0">
                <a:latin typeface="Courier"/>
                <a:cs typeface="Courier"/>
              </a:rPr>
              <a:t>= [0, 1, 0; 1, -4, 1; 0, 1 0];</a:t>
            </a:r>
          </a:p>
          <a:p>
            <a:pPr marL="0" indent="0">
              <a:buNone/>
            </a:pPr>
            <a:r>
              <a:rPr lang="es-ES_tradnl" sz="1400" dirty="0">
                <a:latin typeface="Courier"/>
                <a:cs typeface="Courier"/>
              </a:rPr>
              <a:t>sigma = 10;</a:t>
            </a:r>
          </a:p>
          <a:p>
            <a:pPr marL="0" indent="0">
              <a:buNone/>
            </a:pPr>
            <a:r>
              <a:rPr lang="es-ES_tradnl" sz="1400" dirty="0">
                <a:latin typeface="Courier"/>
                <a:cs typeface="Courier"/>
              </a:rPr>
              <a:t>k</a:t>
            </a:r>
            <a:r>
              <a:rPr lang="es-ES_tradnl" sz="1400" dirty="0" smtClean="0">
                <a:latin typeface="Courier"/>
                <a:cs typeface="Courier"/>
              </a:rPr>
              <a:t> </a:t>
            </a:r>
            <a:r>
              <a:rPr lang="es-ES_tradnl" sz="1400" dirty="0">
                <a:latin typeface="Courier"/>
                <a:cs typeface="Courier"/>
              </a:rPr>
              <a:t>= 50;</a:t>
            </a:r>
          </a:p>
          <a:p>
            <a:pPr marL="0" indent="0">
              <a:buNone/>
            </a:pPr>
            <a:r>
              <a:rPr lang="es-ES_tradnl" sz="1400" dirty="0">
                <a:latin typeface="Courier"/>
                <a:cs typeface="Courier"/>
              </a:rPr>
              <a:t>G1=</a:t>
            </a:r>
            <a:r>
              <a:rPr lang="es-ES_tradnl" sz="1400" dirty="0" err="1">
                <a:latin typeface="Courier"/>
                <a:cs typeface="Courier"/>
              </a:rPr>
              <a:t>fspecial</a:t>
            </a:r>
            <a:r>
              <a:rPr lang="es-ES_tradnl" sz="1400" dirty="0">
                <a:latin typeface="Courier"/>
                <a:cs typeface="Courier"/>
              </a:rPr>
              <a:t>('gauss',[round(k*sigma), round(k*sigma)], sigma);</a:t>
            </a:r>
          </a:p>
          <a:p>
            <a:pPr marL="0" indent="0">
              <a:buNone/>
            </a:pPr>
            <a:r>
              <a:rPr lang="es-ES_tradnl" sz="1400" dirty="0" err="1" smtClean="0">
                <a:latin typeface="Courier"/>
                <a:cs typeface="Courier"/>
              </a:rPr>
              <a:t>template</a:t>
            </a:r>
            <a:r>
              <a:rPr lang="es-ES_tradnl" sz="1400" dirty="0" smtClean="0">
                <a:latin typeface="Courier"/>
                <a:cs typeface="Courier"/>
              </a:rPr>
              <a:t> = </a:t>
            </a:r>
            <a:r>
              <a:rPr lang="es-ES_tradnl" sz="1400" dirty="0">
                <a:latin typeface="Courier"/>
                <a:cs typeface="Courier"/>
              </a:rPr>
              <a:t>conv2(G1, </a:t>
            </a:r>
            <a:r>
              <a:rPr lang="es-ES_tradnl" sz="1400" dirty="0" err="1">
                <a:latin typeface="Courier"/>
                <a:cs typeface="Courier"/>
              </a:rPr>
              <a:t>laplacian</a:t>
            </a:r>
            <a:r>
              <a:rPr lang="es-ES_tradnl" sz="1400" dirty="0">
                <a:latin typeface="Courier"/>
                <a:cs typeface="Courier"/>
              </a:rPr>
              <a:t>)</a:t>
            </a:r>
            <a:r>
              <a:rPr lang="es-ES_tradnl" sz="1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s-ES_tradnl" sz="1400" dirty="0" smtClean="0">
                <a:latin typeface="Courier"/>
                <a:cs typeface="Courier"/>
              </a:rPr>
              <a:t>surf(</a:t>
            </a:r>
            <a:r>
              <a:rPr lang="es-ES_tradnl" sz="1400" dirty="0" err="1" smtClean="0">
                <a:latin typeface="Courier"/>
                <a:cs typeface="Courier"/>
              </a:rPr>
              <a:t>template</a:t>
            </a:r>
            <a:r>
              <a:rPr lang="es-ES_tradnl" sz="1400" dirty="0" smtClean="0">
                <a:latin typeface="Courier"/>
                <a:cs typeface="Courier"/>
              </a:rPr>
              <a:t>);</a:t>
            </a:r>
            <a:endParaRPr lang="es-ES_tradnl" sz="1400" dirty="0">
              <a:latin typeface="Courier"/>
              <a:cs typeface="Courier"/>
            </a:endParaRPr>
          </a:p>
        </p:txBody>
      </p:sp>
      <p:pic>
        <p:nvPicPr>
          <p:cNvPr id="6" name="Picture 5" descr="laplacian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290" y="1199105"/>
            <a:ext cx="3408425" cy="255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5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710" y="2990453"/>
            <a:ext cx="8222620" cy="3424306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>
                <a:solidFill>
                  <a:srgbClr val="4DD86A"/>
                </a:solidFill>
                <a:latin typeface="Courier"/>
                <a:cs typeface="Courier"/>
              </a:rPr>
              <a:t>%padding to improve results at edges</a:t>
            </a:r>
          </a:p>
          <a:p>
            <a:pPr marL="0" indent="0">
              <a:buNone/>
            </a:pPr>
            <a:r>
              <a:rPr lang="en-US" sz="1400" dirty="0" err="1" smtClean="0">
                <a:latin typeface="Courier"/>
                <a:cs typeface="Courier"/>
              </a:rPr>
              <a:t>padY</a:t>
            </a:r>
            <a:r>
              <a:rPr lang="en-US" sz="1400" dirty="0" smtClean="0">
                <a:latin typeface="Courier"/>
                <a:cs typeface="Courier"/>
              </a:rPr>
              <a:t> </a:t>
            </a:r>
            <a:r>
              <a:rPr lang="en-US" sz="1400" dirty="0">
                <a:latin typeface="Courier"/>
                <a:cs typeface="Courier"/>
              </a:rPr>
              <a:t>= size(template,1);</a:t>
            </a: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padX</a:t>
            </a:r>
            <a:r>
              <a:rPr lang="en-US" sz="1400" dirty="0">
                <a:latin typeface="Courier"/>
                <a:cs typeface="Courier"/>
              </a:rPr>
              <a:t> = size(template,2);</a:t>
            </a: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paddedCenter</a:t>
            </a:r>
            <a:r>
              <a:rPr lang="en-US" sz="1400" dirty="0">
                <a:latin typeface="Courier"/>
                <a:cs typeface="Courier"/>
              </a:rPr>
              <a:t> = </a:t>
            </a:r>
            <a:r>
              <a:rPr lang="en-US" sz="1400" dirty="0" err="1">
                <a:latin typeface="Courier"/>
                <a:cs typeface="Courier"/>
              </a:rPr>
              <a:t>padarray</a:t>
            </a:r>
            <a:r>
              <a:rPr lang="en-US" sz="1400" dirty="0">
                <a:latin typeface="Courier"/>
                <a:cs typeface="Courier"/>
              </a:rPr>
              <a:t>(center, [</a:t>
            </a:r>
            <a:r>
              <a:rPr lang="en-US" sz="1400" dirty="0" err="1">
                <a:latin typeface="Courier"/>
                <a:cs typeface="Courier"/>
              </a:rPr>
              <a:t>padY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padX</a:t>
            </a:r>
            <a:r>
              <a:rPr lang="en-US" sz="1400" dirty="0">
                <a:latin typeface="Courier"/>
                <a:cs typeface="Courier"/>
              </a:rPr>
              <a:t>], 'replicate');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result = </a:t>
            </a:r>
            <a:r>
              <a:rPr lang="en-US" sz="1400" dirty="0" err="1">
                <a:latin typeface="Courier"/>
                <a:cs typeface="Courier"/>
              </a:rPr>
              <a:t>imfilter</a:t>
            </a:r>
            <a:r>
              <a:rPr lang="en-US" sz="1400" dirty="0">
                <a:latin typeface="Courier"/>
                <a:cs typeface="Courier"/>
              </a:rPr>
              <a:t>(double(</a:t>
            </a:r>
            <a:r>
              <a:rPr lang="en-US" sz="1400" dirty="0" err="1">
                <a:latin typeface="Courier"/>
                <a:cs typeface="Courier"/>
              </a:rPr>
              <a:t>paddedCenter</a:t>
            </a:r>
            <a:r>
              <a:rPr lang="en-US" sz="1400" dirty="0">
                <a:latin typeface="Courier"/>
                <a:cs typeface="Courier"/>
              </a:rPr>
              <a:t>),template, '</a:t>
            </a:r>
            <a:r>
              <a:rPr lang="en-US" sz="1400" dirty="0" err="1">
                <a:latin typeface="Courier"/>
                <a:cs typeface="Courier"/>
              </a:rPr>
              <a:t>corr</a:t>
            </a:r>
            <a:r>
              <a:rPr lang="en-US" sz="1400" dirty="0">
                <a:latin typeface="Courier"/>
                <a:cs typeface="Courier"/>
              </a:rPr>
              <a:t>');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result = result(padY+1:size(center,1)+ </a:t>
            </a:r>
            <a:r>
              <a:rPr lang="en-US" sz="1400" dirty="0" err="1">
                <a:latin typeface="Courier"/>
                <a:cs typeface="Courier"/>
              </a:rPr>
              <a:t>padY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smtClean="0">
                <a:latin typeface="Courier"/>
                <a:cs typeface="Courier"/>
              </a:rPr>
              <a:t>padX</a:t>
            </a:r>
            <a:r>
              <a:rPr lang="en-US" sz="1400" dirty="0">
                <a:latin typeface="Courier"/>
                <a:cs typeface="Courier"/>
              </a:rPr>
              <a:t>+1:size(center,2) + </a:t>
            </a:r>
            <a:r>
              <a:rPr lang="en-US" sz="1400" dirty="0" err="1">
                <a:latin typeface="Courier"/>
                <a:cs typeface="Courier"/>
              </a:rPr>
              <a:t>padX</a:t>
            </a:r>
            <a:r>
              <a:rPr lang="en-US" sz="14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imshow</a:t>
            </a:r>
            <a:r>
              <a:rPr lang="en-US" sz="1400" dirty="0">
                <a:latin typeface="Courier"/>
                <a:cs typeface="Courier"/>
              </a:rPr>
              <a:t>(result, [min(result(:)) max(result(:))]);</a:t>
            </a:r>
          </a:p>
          <a:p>
            <a:endParaRPr lang="en-US" b="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cent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8" t="7436" r="23082" b="24507"/>
          <a:stretch/>
        </p:blipFill>
        <p:spPr>
          <a:xfrm>
            <a:off x="4577551" y="1351108"/>
            <a:ext cx="1475565" cy="1459198"/>
          </a:xfrm>
          <a:prstGeom prst="rect">
            <a:avLst/>
          </a:prstGeom>
        </p:spPr>
      </p:pic>
      <p:pic>
        <p:nvPicPr>
          <p:cNvPr id="6" name="Picture 5" descr="templateoutpu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520" y="1243020"/>
            <a:ext cx="2694504" cy="215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2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approaches:  Identifying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710" y="1121058"/>
            <a:ext cx="5120922" cy="5293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>
                <a:solidFill>
                  <a:srgbClr val="4DD86A"/>
                </a:solidFill>
                <a:latin typeface="Courier"/>
                <a:cs typeface="Courier"/>
              </a:rPr>
              <a:t>%This is contained within the MATLAB Computer Vision toolbox</a:t>
            </a:r>
          </a:p>
          <a:p>
            <a:pPr marL="0" indent="0">
              <a:buNone/>
            </a:pPr>
            <a:r>
              <a:rPr lang="en-US" sz="1500" dirty="0" err="1" smtClean="0">
                <a:latin typeface="Courier"/>
                <a:cs typeface="Courier"/>
              </a:rPr>
              <a:t>testBounded</a:t>
            </a:r>
            <a:r>
              <a:rPr lang="en-US" sz="1500" dirty="0" smtClean="0">
                <a:latin typeface="Courier"/>
                <a:cs typeface="Courier"/>
              </a:rPr>
              <a:t> </a:t>
            </a:r>
            <a:r>
              <a:rPr lang="en-US" sz="1500" dirty="0">
                <a:latin typeface="Courier"/>
                <a:cs typeface="Courier"/>
              </a:rPr>
              <a:t>= </a:t>
            </a:r>
            <a:r>
              <a:rPr lang="en-US" sz="1500" dirty="0" err="1">
                <a:latin typeface="Courier"/>
                <a:cs typeface="Courier"/>
              </a:rPr>
              <a:t>imread</a:t>
            </a:r>
            <a:r>
              <a:rPr lang="en-US" sz="1500" dirty="0">
                <a:latin typeface="Courier"/>
                <a:cs typeface="Courier"/>
              </a:rPr>
              <a:t>('examples/</a:t>
            </a:r>
            <a:r>
              <a:rPr lang="en-US" sz="1500" dirty="0" err="1">
                <a:latin typeface="Courier"/>
                <a:cs typeface="Courier"/>
              </a:rPr>
              <a:t>narrowed_bands.png</a:t>
            </a:r>
            <a:r>
              <a:rPr lang="en-US" sz="1500" dirty="0">
                <a:latin typeface="Courier"/>
                <a:cs typeface="Courier"/>
              </a:rPr>
              <a:t>');</a:t>
            </a:r>
          </a:p>
          <a:p>
            <a:pPr marL="0" indent="0">
              <a:buNone/>
            </a:pPr>
            <a:r>
              <a:rPr lang="en-US" sz="1500" dirty="0">
                <a:latin typeface="Courier"/>
                <a:cs typeface="Courier"/>
              </a:rPr>
              <a:t>center = </a:t>
            </a:r>
            <a:r>
              <a:rPr lang="en-US" sz="1500" dirty="0" err="1">
                <a:latin typeface="Courier"/>
                <a:cs typeface="Courier"/>
              </a:rPr>
              <a:t>getCroppedCenter</a:t>
            </a:r>
            <a:r>
              <a:rPr lang="en-US" sz="1500" dirty="0">
                <a:latin typeface="Courier"/>
                <a:cs typeface="Courier"/>
              </a:rPr>
              <a:t>(testBounded,100);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rgbClr val="4DD86A"/>
                </a:solidFill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rgbClr val="4DD86A"/>
                </a:solidFill>
                <a:latin typeface="Courier"/>
                <a:cs typeface="Courier"/>
              </a:rPr>
              <a:t>%Harris corners</a:t>
            </a:r>
            <a:endParaRPr lang="en-US" sz="1500" dirty="0">
              <a:solidFill>
                <a:srgbClr val="4DD86A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500" dirty="0">
                <a:latin typeface="Courier"/>
                <a:cs typeface="Courier"/>
              </a:rPr>
              <a:t>corners = </a:t>
            </a:r>
            <a:r>
              <a:rPr lang="en-US" sz="1500" dirty="0" err="1">
                <a:latin typeface="Courier"/>
                <a:cs typeface="Courier"/>
              </a:rPr>
              <a:t>detectMinEigenFeatures</a:t>
            </a:r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testBounded</a:t>
            </a:r>
            <a:r>
              <a:rPr lang="en-US" sz="15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500" dirty="0">
                <a:latin typeface="Courier"/>
                <a:cs typeface="Courier"/>
              </a:rPr>
              <a:t>figure('Name', '</a:t>
            </a:r>
            <a:r>
              <a:rPr lang="en-US" sz="1500" dirty="0" err="1">
                <a:latin typeface="Courier"/>
                <a:cs typeface="Courier"/>
              </a:rPr>
              <a:t>MinEigen</a:t>
            </a:r>
            <a:r>
              <a:rPr lang="en-US" sz="1500" dirty="0">
                <a:latin typeface="Courier"/>
                <a:cs typeface="Courier"/>
              </a:rPr>
              <a:t>'), </a:t>
            </a:r>
            <a:r>
              <a:rPr lang="en-US" sz="1500" dirty="0" err="1">
                <a:latin typeface="Courier"/>
                <a:cs typeface="Courier"/>
              </a:rPr>
              <a:t>imshow</a:t>
            </a:r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testBounded</a:t>
            </a:r>
            <a:r>
              <a:rPr lang="en-US" sz="1500" dirty="0">
                <a:latin typeface="Courier"/>
                <a:cs typeface="Courier"/>
              </a:rPr>
              <a:t>); hold on;</a:t>
            </a:r>
          </a:p>
          <a:p>
            <a:pPr marL="0" indent="0">
              <a:buNone/>
            </a:pPr>
            <a:r>
              <a:rPr lang="en-US" sz="1500" dirty="0">
                <a:latin typeface="Courier"/>
                <a:cs typeface="Courier"/>
              </a:rPr>
              <a:t>plot(</a:t>
            </a:r>
            <a:r>
              <a:rPr lang="en-US" sz="1500" dirty="0" err="1">
                <a:latin typeface="Courier"/>
                <a:cs typeface="Courier"/>
              </a:rPr>
              <a:t>corners.selectStrongest</a:t>
            </a:r>
            <a:r>
              <a:rPr lang="en-US" sz="1500" dirty="0">
                <a:latin typeface="Courier"/>
                <a:cs typeface="Courier"/>
              </a:rPr>
              <a:t>(50))</a:t>
            </a:r>
            <a:r>
              <a:rPr lang="en-US" sz="1500" dirty="0" smtClean="0">
                <a:latin typeface="Courier"/>
                <a:cs typeface="Courier"/>
              </a:rPr>
              <a:t>;</a:t>
            </a:r>
            <a:endParaRPr lang="en-US" sz="1500" dirty="0">
              <a:latin typeface="Courier"/>
              <a:cs typeface="Courier"/>
            </a:endParaRPr>
          </a:p>
        </p:txBody>
      </p:sp>
      <p:pic>
        <p:nvPicPr>
          <p:cNvPr id="4" name="Picture 3" descr="Screen Shot 2016-06-14 at 9.34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8" y="2667788"/>
            <a:ext cx="3909682" cy="3746972"/>
          </a:xfrm>
          <a:prstGeom prst="rect">
            <a:avLst/>
          </a:prstGeom>
        </p:spPr>
      </p:pic>
      <p:pic>
        <p:nvPicPr>
          <p:cNvPr id="5" name="Picture 4" descr="Screen Shot 2016-06-14 at 9.32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849" y="1121058"/>
            <a:ext cx="2138351" cy="20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approaches:  Identifying features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3709" y="1121058"/>
            <a:ext cx="5428395" cy="52937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smtClean="0">
                <a:solidFill>
                  <a:srgbClr val="4DD86A"/>
                </a:solidFill>
                <a:latin typeface="Courier"/>
                <a:cs typeface="Courier"/>
              </a:rPr>
              <a:t>%SURF features </a:t>
            </a:r>
            <a:endParaRPr lang="en-US" sz="1500" dirty="0">
              <a:solidFill>
                <a:srgbClr val="4DD86A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500" dirty="0">
                <a:latin typeface="Courier"/>
                <a:cs typeface="Courier"/>
              </a:rPr>
              <a:t>points = </a:t>
            </a:r>
            <a:r>
              <a:rPr lang="en-US" sz="1500" dirty="0" err="1">
                <a:latin typeface="Courier"/>
                <a:cs typeface="Courier"/>
              </a:rPr>
              <a:t>detectSURFFeatures</a:t>
            </a:r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testBounded</a:t>
            </a:r>
            <a:r>
              <a:rPr lang="en-US" sz="15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500" dirty="0">
                <a:latin typeface="Courier"/>
                <a:cs typeface="Courier"/>
              </a:rPr>
              <a:t>figure('Name', '</a:t>
            </a:r>
            <a:r>
              <a:rPr lang="en-US" sz="1500" dirty="0" err="1">
                <a:latin typeface="Courier"/>
                <a:cs typeface="Courier"/>
              </a:rPr>
              <a:t>WorkingImg</a:t>
            </a:r>
            <a:r>
              <a:rPr lang="en-US" sz="1500" dirty="0">
                <a:latin typeface="Courier"/>
                <a:cs typeface="Courier"/>
              </a:rPr>
              <a:t>-SURF'), </a:t>
            </a:r>
            <a:r>
              <a:rPr lang="en-US" sz="1500" dirty="0" err="1">
                <a:latin typeface="Courier"/>
                <a:cs typeface="Courier"/>
              </a:rPr>
              <a:t>imshow</a:t>
            </a:r>
            <a:r>
              <a:rPr lang="en-US" sz="1500" dirty="0">
                <a:latin typeface="Courier"/>
                <a:cs typeface="Courier"/>
              </a:rPr>
              <a:t>(</a:t>
            </a:r>
            <a:r>
              <a:rPr lang="en-US" sz="1500" dirty="0" err="1">
                <a:latin typeface="Courier"/>
                <a:cs typeface="Courier"/>
              </a:rPr>
              <a:t>testBounded</a:t>
            </a:r>
            <a:r>
              <a:rPr lang="en-US" sz="1500" dirty="0">
                <a:latin typeface="Courier"/>
                <a:cs typeface="Courier"/>
              </a:rPr>
              <a:t>); </a:t>
            </a:r>
            <a:endParaRPr lang="en-US" sz="15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500" dirty="0" smtClean="0">
                <a:latin typeface="Courier"/>
                <a:cs typeface="Courier"/>
              </a:rPr>
              <a:t>hold </a:t>
            </a:r>
            <a:r>
              <a:rPr lang="en-US" sz="1500" dirty="0">
                <a:latin typeface="Courier"/>
                <a:cs typeface="Courier"/>
              </a:rPr>
              <a:t>on;</a:t>
            </a:r>
          </a:p>
          <a:p>
            <a:pPr marL="0" indent="0">
              <a:buNone/>
            </a:pPr>
            <a:r>
              <a:rPr lang="en-US" sz="1500" dirty="0">
                <a:latin typeface="Courier"/>
                <a:cs typeface="Courier"/>
              </a:rPr>
              <a:t>plot(</a:t>
            </a:r>
            <a:r>
              <a:rPr lang="en-US" sz="1500" dirty="0" err="1">
                <a:latin typeface="Courier"/>
                <a:cs typeface="Courier"/>
              </a:rPr>
              <a:t>points.selectStrongest</a:t>
            </a:r>
            <a:r>
              <a:rPr lang="en-US" sz="1500" dirty="0">
                <a:latin typeface="Courier"/>
                <a:cs typeface="Courier"/>
              </a:rPr>
              <a:t>(50));</a:t>
            </a: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6" name="Picture 5" descr="Screen Shot 2016-06-14 at 9.34.1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787" y="1121058"/>
            <a:ext cx="3912213" cy="3768005"/>
          </a:xfrm>
          <a:prstGeom prst="rect">
            <a:avLst/>
          </a:prstGeom>
        </p:spPr>
      </p:pic>
      <p:pic>
        <p:nvPicPr>
          <p:cNvPr id="7" name="Picture 6" descr="Screen Shot 2016-06-14 at 9.32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642" y="4432367"/>
            <a:ext cx="1990558" cy="18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Matlab Documentation (contains tutorials)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4"/>
              </a:rPr>
              <a:t>Image Processing Toolbox</a:t>
            </a:r>
            <a:endParaRPr lang="en-US" dirty="0" smtClean="0">
              <a:hlinkClick r:id="rId3"/>
            </a:endParaRPr>
          </a:p>
          <a:p>
            <a:pPr lvl="1"/>
            <a:r>
              <a:rPr lang="en-US" dirty="0" smtClean="0">
                <a:hlinkClick r:id="rId5"/>
              </a:rPr>
              <a:t>Computer Vision Toolbox</a:t>
            </a:r>
            <a:endParaRPr lang="en-US" dirty="0" smtClean="0"/>
          </a:p>
          <a:p>
            <a:pPr marL="403225" lvl="1" indent="0">
              <a:buNone/>
            </a:pPr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OpenCV-Python Tutorials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Computer Vision Resources</a:t>
            </a:r>
          </a:p>
          <a:p>
            <a:pPr lvl="1"/>
            <a:r>
              <a:rPr lang="en-US" dirty="0">
                <a:hlinkClick r:id="rId6"/>
              </a:rPr>
              <a:t>http://</a:t>
            </a:r>
            <a:r>
              <a:rPr lang="en-US" dirty="0" err="1">
                <a:hlinkClick r:id="rId6"/>
              </a:rPr>
              <a:t>www.computervisionmodels.com</a:t>
            </a:r>
            <a:endParaRPr lang="en-US" dirty="0" smtClean="0"/>
          </a:p>
          <a:p>
            <a:pPr lvl="1"/>
            <a:r>
              <a:rPr lang="en-US" dirty="0" smtClean="0">
                <a:hlinkClick r:id="rId7" action="ppaction://hlinkfile"/>
              </a:rPr>
              <a:t>Szeliski’s</a:t>
            </a:r>
            <a:r>
              <a:rPr lang="en-US" dirty="0">
                <a:hlinkClick r:id="rId7" action="ppaction://hlinkfile"/>
              </a:rPr>
              <a:t> </a:t>
            </a:r>
            <a:r>
              <a:rPr lang="en-US" dirty="0" smtClean="0">
                <a:hlinkClick r:id="rId7" action="ppaction://hlinkfile"/>
              </a:rPr>
              <a:t>online book and resources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03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Appendix:  Code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0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Opening</a:t>
            </a:r>
            <a:r>
              <a:rPr lang="en-US" baseline="0" dirty="0" smtClean="0"/>
              <a:t> and showing an image- Python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199" y="1809321"/>
            <a:ext cx="5319576" cy="4316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import cv2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/>
                <a:cs typeface="Courier"/>
              </a:rPr>
              <a:t>img</a:t>
            </a:r>
            <a:r>
              <a:rPr lang="en-US" sz="1800" dirty="0" smtClean="0">
                <a:latin typeface="Courier"/>
                <a:cs typeface="Courier"/>
              </a:rPr>
              <a:t> = cv2.imread(‘data/</a:t>
            </a:r>
            <a:r>
              <a:rPr lang="en-US" sz="1800" dirty="0" err="1" smtClean="0">
                <a:latin typeface="Courier"/>
                <a:cs typeface="Courier"/>
              </a:rPr>
              <a:t>lunar.tiff</a:t>
            </a:r>
            <a:r>
              <a:rPr lang="en-US" sz="1800" dirty="0" smtClean="0">
                <a:latin typeface="Courier"/>
                <a:cs typeface="Courier"/>
              </a:rPr>
              <a:t>’)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cv2.imshow(“Original”,</a:t>
            </a:r>
            <a:r>
              <a:rPr lang="en-US" sz="1800" dirty="0" err="1" smtClean="0">
                <a:latin typeface="Courier"/>
                <a:cs typeface="Courier"/>
              </a:rPr>
              <a:t>img</a:t>
            </a:r>
            <a:r>
              <a:rPr lang="en-US" sz="18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#following code needed to escape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k = cv2.waitKey(0)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if k == 27: </a:t>
            </a:r>
            <a:r>
              <a:rPr lang="en-US" sz="1800" dirty="0" smtClean="0">
                <a:solidFill>
                  <a:srgbClr val="FF0000"/>
                </a:solidFill>
                <a:latin typeface="Courier"/>
                <a:cs typeface="Courier"/>
              </a:rPr>
              <a:t>#ESC key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cv2.destroyAllWindows()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2278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 in metadata (excel) –</a:t>
            </a:r>
            <a:br>
              <a:rPr lang="en-US" dirty="0" smtClean="0"/>
            </a:br>
            <a:r>
              <a:rPr lang="en-US" dirty="0" smtClean="0"/>
              <a:t>MATLAB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3666" y="1741893"/>
            <a:ext cx="5589163" cy="438427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[</a:t>
            </a:r>
            <a:r>
              <a:rPr lang="en-US" sz="1800" dirty="0" err="1" smtClean="0">
                <a:latin typeface="Courier"/>
                <a:cs typeface="Courier"/>
              </a:rPr>
              <a:t>num</a:t>
            </a:r>
            <a:r>
              <a:rPr lang="en-US" sz="1800" dirty="0" smtClean="0">
                <a:latin typeface="Courier"/>
                <a:cs typeface="Courier"/>
              </a:rPr>
              <a:t>, txt, raw] = </a:t>
            </a:r>
            <a:r>
              <a:rPr lang="en-US" sz="1800" dirty="0" err="1" smtClean="0">
                <a:latin typeface="Courier"/>
                <a:cs typeface="Courier"/>
              </a:rPr>
              <a:t>xlsread</a:t>
            </a:r>
            <a:r>
              <a:rPr lang="en-US" sz="1800" dirty="0" smtClean="0">
                <a:latin typeface="Courier"/>
                <a:cs typeface="Courier"/>
              </a:rPr>
              <a:t>(‘</a:t>
            </a:r>
            <a:r>
              <a:rPr lang="en-US" sz="1800" dirty="0" err="1" smtClean="0">
                <a:latin typeface="Courier"/>
                <a:cs typeface="Courier"/>
              </a:rPr>
              <a:t>demo.xlsx</a:t>
            </a:r>
            <a:r>
              <a:rPr lang="en-US" sz="1800" dirty="0" smtClean="0">
                <a:latin typeface="Courier"/>
                <a:cs typeface="Courier"/>
              </a:rPr>
              <a:t>’);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4DD86A"/>
                </a:solidFill>
                <a:latin typeface="Courier"/>
                <a:cs typeface="Courier"/>
              </a:rPr>
              <a:t>%what each variable contains</a:t>
            </a:r>
          </a:p>
          <a:p>
            <a:pPr marL="0" indent="0">
              <a:buNone/>
            </a:pPr>
            <a:r>
              <a:rPr lang="en-US" sz="1800" dirty="0" err="1" smtClean="0">
                <a:latin typeface="Courier"/>
                <a:cs typeface="Courier"/>
              </a:rPr>
              <a:t>num</a:t>
            </a:r>
            <a:r>
              <a:rPr lang="en-US" sz="1800" dirty="0" smtClean="0">
                <a:latin typeface="Courier"/>
                <a:cs typeface="Courier"/>
              </a:rPr>
              <a:t>	</a:t>
            </a:r>
            <a:endParaRPr lang="is-IS" sz="1800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is-IS" sz="1600" dirty="0">
                <a:latin typeface="Courier"/>
                <a:cs typeface="Courier"/>
              </a:rPr>
              <a:t>num </a:t>
            </a:r>
            <a:r>
              <a:rPr lang="is-IS" sz="1600" dirty="0" smtClean="0">
                <a:latin typeface="Courier"/>
                <a:cs typeface="Courier"/>
              </a:rPr>
              <a:t>=</a:t>
            </a:r>
            <a:endParaRPr lang="is-IS" sz="1600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is-IS" sz="1600" dirty="0">
                <a:latin typeface="Courier"/>
                <a:cs typeface="Courier"/>
              </a:rPr>
              <a:t>    0.5000</a:t>
            </a:r>
          </a:p>
          <a:p>
            <a:pPr marL="400050" lvl="1" indent="0">
              <a:buNone/>
            </a:pPr>
            <a:r>
              <a:rPr lang="is-IS" sz="1600" dirty="0">
                <a:latin typeface="Courier"/>
                <a:cs typeface="Courier"/>
              </a:rPr>
              <a:t>    0.3000</a:t>
            </a:r>
          </a:p>
          <a:p>
            <a:pPr marL="400050" lvl="1" indent="0">
              <a:buNone/>
            </a:pPr>
            <a:r>
              <a:rPr lang="is-IS" sz="1600" dirty="0">
                <a:latin typeface="Courier"/>
                <a:cs typeface="Courier"/>
              </a:rPr>
              <a:t>    </a:t>
            </a:r>
            <a:r>
              <a:rPr lang="is-IS" sz="1600" dirty="0" smtClean="0">
                <a:latin typeface="Courier"/>
                <a:cs typeface="Courier"/>
              </a:rPr>
              <a:t>1.0000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txt</a:t>
            </a:r>
            <a:endParaRPr lang="tr-TR" sz="1800" dirty="0">
              <a:latin typeface="Courier"/>
              <a:cs typeface="Courier"/>
            </a:endParaRPr>
          </a:p>
          <a:p>
            <a:pPr marL="400050" lvl="1" indent="0">
              <a:buNone/>
            </a:pPr>
            <a:r>
              <a:rPr lang="tr-TR" sz="1600" dirty="0" err="1">
                <a:latin typeface="Courier"/>
                <a:cs typeface="Courier"/>
              </a:rPr>
              <a:t>txt</a:t>
            </a:r>
            <a:r>
              <a:rPr lang="tr-TR" sz="1600" dirty="0">
                <a:latin typeface="Courier"/>
                <a:cs typeface="Courier"/>
              </a:rPr>
              <a:t> = </a:t>
            </a:r>
          </a:p>
          <a:p>
            <a:pPr marL="400050" lvl="1" indent="0">
              <a:buNone/>
            </a:pPr>
            <a:r>
              <a:rPr lang="tr-TR" sz="1600" dirty="0">
                <a:latin typeface="Courier"/>
                <a:cs typeface="Courier"/>
              </a:rPr>
              <a:t>    'test1.tiff'</a:t>
            </a:r>
          </a:p>
          <a:p>
            <a:pPr marL="400050" lvl="1" indent="0">
              <a:buNone/>
            </a:pPr>
            <a:r>
              <a:rPr lang="tr-TR" sz="1600" dirty="0">
                <a:latin typeface="Courier"/>
                <a:cs typeface="Courier"/>
              </a:rPr>
              <a:t>    'test2.tiff'</a:t>
            </a:r>
          </a:p>
          <a:p>
            <a:pPr marL="400050" lvl="1" indent="0">
              <a:buNone/>
            </a:pPr>
            <a:r>
              <a:rPr lang="tr-TR" sz="1600" dirty="0">
                <a:latin typeface="Courier"/>
                <a:cs typeface="Courier"/>
              </a:rPr>
              <a:t>    'test3.</a:t>
            </a:r>
            <a:r>
              <a:rPr lang="tr-TR" sz="1600" dirty="0" smtClean="0">
                <a:latin typeface="Courier"/>
                <a:cs typeface="Courier"/>
              </a:rPr>
              <a:t>tiff’</a:t>
            </a: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raw</a:t>
            </a:r>
          </a:p>
          <a:p>
            <a:pPr marL="400050" lvl="1" indent="0">
              <a:buNone/>
            </a:pPr>
            <a:r>
              <a:rPr lang="tr-TR" sz="1600" dirty="0" err="1">
                <a:latin typeface="Courier"/>
                <a:cs typeface="Courier"/>
              </a:rPr>
              <a:t>raw</a:t>
            </a:r>
            <a:r>
              <a:rPr lang="tr-TR" sz="1600" dirty="0">
                <a:latin typeface="Courier"/>
                <a:cs typeface="Courier"/>
              </a:rPr>
              <a:t> = </a:t>
            </a:r>
          </a:p>
          <a:p>
            <a:pPr marL="400050" lvl="1" indent="0">
              <a:buNone/>
            </a:pPr>
            <a:r>
              <a:rPr lang="tr-TR" sz="1600" dirty="0">
                <a:latin typeface="Courier"/>
                <a:cs typeface="Courier"/>
              </a:rPr>
              <a:t>    'test1.tiff'    [0.5000]</a:t>
            </a:r>
          </a:p>
          <a:p>
            <a:pPr marL="400050" lvl="1" indent="0">
              <a:buNone/>
            </a:pPr>
            <a:r>
              <a:rPr lang="tr-TR" sz="1600" dirty="0">
                <a:latin typeface="Courier"/>
                <a:cs typeface="Courier"/>
              </a:rPr>
              <a:t>    'test2.tiff'    [0.3000]</a:t>
            </a:r>
          </a:p>
          <a:p>
            <a:pPr marL="400050" lvl="1" indent="0">
              <a:buNone/>
            </a:pPr>
            <a:r>
              <a:rPr lang="tr-TR" sz="1600" dirty="0">
                <a:latin typeface="Courier"/>
                <a:cs typeface="Courier"/>
              </a:rPr>
              <a:t>    'test3.tiff'    [     1]</a:t>
            </a:r>
            <a:endParaRPr lang="en-US" sz="1600" dirty="0" smtClean="0">
              <a:latin typeface="Courier"/>
              <a:cs typeface="Courier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39200"/>
              </p:ext>
            </p:extLst>
          </p:nvPr>
        </p:nvGraphicFramePr>
        <p:xfrm>
          <a:off x="6338563" y="1584560"/>
          <a:ext cx="2584878" cy="216380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2439"/>
                <a:gridCol w="1292439"/>
              </a:tblGrid>
              <a:tr h="540951"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Scale</a:t>
                      </a:r>
                      <a:endParaRPr lang="en-US" dirty="0"/>
                    </a:p>
                  </a:txBody>
                  <a:tcPr/>
                </a:tc>
              </a:tr>
              <a:tr h="540951">
                <a:tc>
                  <a:txBody>
                    <a:bodyPr/>
                    <a:lstStyle/>
                    <a:p>
                      <a:r>
                        <a:rPr lang="en-US" dirty="0" smtClean="0"/>
                        <a:t>test1.tiff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540951">
                <a:tc>
                  <a:txBody>
                    <a:bodyPr/>
                    <a:lstStyle/>
                    <a:p>
                      <a:r>
                        <a:rPr lang="en-US" dirty="0" smtClean="0"/>
                        <a:t>test2.tiff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  <a:tr h="540951">
                <a:tc>
                  <a:txBody>
                    <a:bodyPr/>
                    <a:lstStyle/>
                    <a:p>
                      <a:r>
                        <a:rPr lang="en-US" dirty="0" smtClean="0"/>
                        <a:t>test3.tiff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81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 in metadata (excel) –</a:t>
            </a:r>
            <a:br>
              <a:rPr lang="en-US" dirty="0" smtClean="0"/>
            </a:b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1200" y="1741893"/>
            <a:ext cx="7663551" cy="4384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from </a:t>
            </a:r>
            <a:r>
              <a:rPr lang="en-US" sz="1800" dirty="0" err="1" smtClean="0">
                <a:latin typeface="Courier"/>
                <a:cs typeface="Courier"/>
              </a:rPr>
              <a:t>xlrd</a:t>
            </a:r>
            <a:r>
              <a:rPr lang="en-US" sz="1800" dirty="0" smtClean="0">
                <a:latin typeface="Courier"/>
                <a:cs typeface="Courier"/>
              </a:rPr>
              <a:t> import </a:t>
            </a:r>
            <a:r>
              <a:rPr lang="en-US" sz="1800" dirty="0" err="1" smtClean="0">
                <a:latin typeface="Courier"/>
                <a:cs typeface="Courier"/>
              </a:rPr>
              <a:t>open_workbook</a:t>
            </a: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Courier"/>
                <a:cs typeface="Courier"/>
              </a:rPr>
              <a:t>wb</a:t>
            </a:r>
            <a:r>
              <a:rPr lang="en-US" sz="1800" dirty="0" smtClean="0">
                <a:latin typeface="Courier"/>
                <a:cs typeface="Courier"/>
              </a:rPr>
              <a:t> = </a:t>
            </a:r>
            <a:r>
              <a:rPr lang="en-US" sz="1800" dirty="0" err="1" smtClean="0">
                <a:latin typeface="Courier"/>
                <a:cs typeface="Courier"/>
              </a:rPr>
              <a:t>open_workbook</a:t>
            </a:r>
            <a:r>
              <a:rPr lang="en-US" sz="1800" dirty="0" smtClean="0">
                <a:latin typeface="Courier"/>
                <a:cs typeface="Courier"/>
              </a:rPr>
              <a:t>(‘</a:t>
            </a:r>
            <a:r>
              <a:rPr lang="en-US" sz="1800" dirty="0" err="1" smtClean="0">
                <a:latin typeface="Courier"/>
                <a:cs typeface="Courier"/>
              </a:rPr>
              <a:t>demo.xlsx</a:t>
            </a:r>
            <a:r>
              <a:rPr lang="en-US" sz="1800" dirty="0" smtClean="0">
                <a:latin typeface="Courier"/>
                <a:cs typeface="Courier"/>
              </a:rPr>
              <a:t>’)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for s in </a:t>
            </a:r>
            <a:r>
              <a:rPr lang="en-US" sz="1800" dirty="0" err="1">
                <a:latin typeface="Courier"/>
                <a:cs typeface="Courier"/>
              </a:rPr>
              <a:t>wb.sheets</a:t>
            </a:r>
            <a:r>
              <a:rPr lang="en-US" sz="1800" dirty="0">
                <a:latin typeface="Courier"/>
                <a:cs typeface="Courier"/>
              </a:rPr>
              <a:t>()</a:t>
            </a:r>
            <a:r>
              <a:rPr lang="en-US" sz="1800" dirty="0" smtClean="0">
                <a:latin typeface="Courier"/>
                <a:cs typeface="Courier"/>
              </a:rPr>
              <a:t>:</a:t>
            </a:r>
          </a:p>
          <a:p>
            <a:pPr marL="0" indent="0">
              <a:buNone/>
            </a:pPr>
            <a:r>
              <a:rPr lang="en-US" sz="1800" dirty="0" smtClean="0">
                <a:latin typeface="Courier"/>
                <a:cs typeface="Courier"/>
              </a:rPr>
              <a:t>	for row in range(</a:t>
            </a:r>
            <a:r>
              <a:rPr lang="en-US" sz="1800" dirty="0" err="1" smtClean="0">
                <a:latin typeface="Courier"/>
                <a:cs typeface="Courier"/>
              </a:rPr>
              <a:t>s.nrows</a:t>
            </a:r>
            <a:r>
              <a:rPr lang="en-US" sz="1800" dirty="0" smtClean="0">
                <a:latin typeface="Courier"/>
                <a:cs typeface="Courier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	</a:t>
            </a:r>
            <a:r>
              <a:rPr lang="en-US" sz="1800" dirty="0" err="1">
                <a:latin typeface="Courier"/>
                <a:cs typeface="Courier"/>
              </a:rPr>
              <a:t>rowvals</a:t>
            </a:r>
            <a:r>
              <a:rPr lang="en-US" sz="1800" dirty="0">
                <a:latin typeface="Courier"/>
                <a:cs typeface="Courier"/>
              </a:rPr>
              <a:t> = []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for </a:t>
            </a:r>
            <a:r>
              <a:rPr lang="en-US" sz="1800" dirty="0">
                <a:latin typeface="Courier"/>
                <a:cs typeface="Courier"/>
              </a:rPr>
              <a:t>col in range(</a:t>
            </a:r>
            <a:r>
              <a:rPr lang="en-US" sz="1800" dirty="0" err="1">
                <a:latin typeface="Courier"/>
                <a:cs typeface="Courier"/>
              </a:rPr>
              <a:t>s.ncols</a:t>
            </a:r>
            <a:r>
              <a:rPr lang="en-US" sz="1800" dirty="0" smtClean="0">
                <a:latin typeface="Courier"/>
                <a:cs typeface="Courier"/>
              </a:rPr>
              <a:t>):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smtClean="0">
                <a:latin typeface="Courier"/>
                <a:cs typeface="Courier"/>
              </a:rPr>
              <a:t>		</a:t>
            </a:r>
            <a:r>
              <a:rPr lang="en-US" sz="1800" dirty="0" err="1" smtClean="0">
                <a:latin typeface="Courier"/>
                <a:cs typeface="Courier"/>
              </a:rPr>
              <a:t>rowvals.append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str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s.cell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row,col</a:t>
            </a:r>
            <a:r>
              <a:rPr lang="en-US" sz="1800" dirty="0">
                <a:latin typeface="Courier"/>
                <a:cs typeface="Courier"/>
              </a:rPr>
              <a:t>).value))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	</a:t>
            </a:r>
            <a:r>
              <a:rPr lang="en-US" sz="1800" dirty="0" err="1" smtClean="0">
                <a:latin typeface="Courier"/>
                <a:cs typeface="Courier"/>
              </a:rPr>
              <a:t>values.append</a:t>
            </a:r>
            <a:r>
              <a:rPr lang="en-US" sz="1800" dirty="0">
                <a:latin typeface="Courier"/>
                <a:cs typeface="Courier"/>
              </a:rPr>
              <a:t>(</a:t>
            </a:r>
            <a:r>
              <a:rPr lang="en-US" sz="1800" dirty="0" err="1">
                <a:latin typeface="Courier"/>
                <a:cs typeface="Courier"/>
              </a:rPr>
              <a:t>rowvals</a:t>
            </a:r>
            <a:r>
              <a:rPr lang="en-US" sz="18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print values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urier"/>
                <a:cs typeface="Courier"/>
              </a:rPr>
              <a:t>[['test1.tiff', '0.5'], ['test1.tiff', '0.5'], </a:t>
            </a:r>
          </a:p>
          <a:p>
            <a:pPr marL="0" indent="0">
              <a:buNone/>
            </a:pPr>
            <a:r>
              <a:rPr lang="tr-TR" sz="1400" dirty="0">
                <a:solidFill>
                  <a:srgbClr val="000000"/>
                </a:solidFill>
                <a:latin typeface="Courier"/>
                <a:cs typeface="Courier"/>
              </a:rPr>
              <a:t>['test2.tiff', '0.3'], ['test3.tiff', '1.0']]</a:t>
            </a: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800" dirty="0" smtClean="0">
              <a:latin typeface="Courier"/>
              <a:cs typeface="Courier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78713"/>
              </p:ext>
            </p:extLst>
          </p:nvPr>
        </p:nvGraphicFramePr>
        <p:xfrm>
          <a:off x="6338563" y="1584560"/>
          <a:ext cx="2584878" cy="216380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292439"/>
                <a:gridCol w="1292439"/>
              </a:tblGrid>
              <a:tr h="540951"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Scale</a:t>
                      </a:r>
                      <a:endParaRPr lang="en-US" dirty="0"/>
                    </a:p>
                  </a:txBody>
                  <a:tcPr/>
                </a:tc>
              </a:tr>
              <a:tr h="540951">
                <a:tc>
                  <a:txBody>
                    <a:bodyPr/>
                    <a:lstStyle/>
                    <a:p>
                      <a:r>
                        <a:rPr lang="en-US" dirty="0" smtClean="0"/>
                        <a:t>test1.tiff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</a:t>
                      </a:r>
                      <a:endParaRPr lang="en-US" dirty="0"/>
                    </a:p>
                  </a:txBody>
                  <a:tcPr/>
                </a:tc>
              </a:tr>
              <a:tr h="540951">
                <a:tc>
                  <a:txBody>
                    <a:bodyPr/>
                    <a:lstStyle/>
                    <a:p>
                      <a:r>
                        <a:rPr lang="en-US" dirty="0" smtClean="0"/>
                        <a:t>test2.tiff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</a:t>
                      </a:r>
                      <a:endParaRPr lang="en-US" dirty="0"/>
                    </a:p>
                  </a:txBody>
                  <a:tcPr/>
                </a:tc>
              </a:tr>
              <a:tr h="540951">
                <a:tc>
                  <a:txBody>
                    <a:bodyPr/>
                    <a:lstStyle/>
                    <a:p>
                      <a:r>
                        <a:rPr lang="en-US" dirty="0" smtClean="0"/>
                        <a:t>test3.tiff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447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algorithm to find Luna 9 and Luna 13</a:t>
            </a:r>
          </a:p>
          <a:p>
            <a:r>
              <a:rPr lang="en-US" dirty="0" smtClean="0"/>
              <a:t>Starts June 17 and ends July 15</a:t>
            </a:r>
          </a:p>
          <a:p>
            <a:r>
              <a:rPr lang="en-US" dirty="0" smtClean="0"/>
              <a:t>The challenge has 2 parts that run in parallel</a:t>
            </a:r>
          </a:p>
          <a:p>
            <a:endParaRPr lang="en-US" dirty="0"/>
          </a:p>
          <a:p>
            <a:r>
              <a:rPr lang="en-US" dirty="0" smtClean="0"/>
              <a:t>Part 1</a:t>
            </a:r>
          </a:p>
          <a:p>
            <a:pPr lvl="1"/>
            <a:r>
              <a:rPr lang="en-US" dirty="0"/>
              <a:t>Training data of a Soviet sample and return lander (Luna </a:t>
            </a:r>
            <a:r>
              <a:rPr lang="en-US" dirty="0" smtClean="0"/>
              <a:t>16)</a:t>
            </a:r>
            <a:endParaRPr lang="en-US" dirty="0"/>
          </a:p>
          <a:p>
            <a:pPr lvl="1"/>
            <a:r>
              <a:rPr lang="en-US" dirty="0"/>
              <a:t>Testing data of a Soviet sample and return lander (Luna </a:t>
            </a:r>
            <a:r>
              <a:rPr lang="en-US" dirty="0" smtClean="0"/>
              <a:t>20)</a:t>
            </a:r>
            <a:endParaRPr lang="en-US" dirty="0"/>
          </a:p>
          <a:p>
            <a:pPr lvl="1"/>
            <a:r>
              <a:rPr lang="en-US" dirty="0"/>
              <a:t>Teams submit a ranked list of locations for automated evaluation</a:t>
            </a:r>
          </a:p>
          <a:p>
            <a:pPr lvl="1"/>
            <a:r>
              <a:rPr lang="en-US" dirty="0"/>
              <a:t>Monetary </a:t>
            </a:r>
            <a:r>
              <a:rPr lang="en-US" dirty="0" smtClean="0"/>
              <a:t>prize (SAA) </a:t>
            </a:r>
            <a:r>
              <a:rPr lang="en-US" dirty="0"/>
              <a:t>to the best </a:t>
            </a:r>
            <a:r>
              <a:rPr lang="en-US" dirty="0" smtClean="0"/>
              <a:t>team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27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Crop region-MATLAB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1200" y="1600200"/>
            <a:ext cx="6087785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top = 450;</a:t>
            </a: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bottom = 600;</a:t>
            </a: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left = 450;</a:t>
            </a: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right = 600;</a:t>
            </a:r>
          </a:p>
          <a:p>
            <a:pPr marL="0" indent="0">
              <a:buNone/>
            </a:pPr>
            <a:r>
              <a:rPr lang="en-US" sz="1300" dirty="0" smtClean="0">
                <a:solidFill>
                  <a:srgbClr val="4DD86A"/>
                </a:solidFill>
                <a:latin typeface="Courier"/>
                <a:cs typeface="Courier"/>
              </a:rPr>
              <a:t>%show cropped region</a:t>
            </a:r>
          </a:p>
          <a:p>
            <a:pPr marL="0" indent="0">
              <a:buNone/>
            </a:pPr>
            <a:r>
              <a:rPr lang="hu-HU" sz="1300" dirty="0">
                <a:latin typeface="Courier"/>
                <a:cs typeface="Courier"/>
              </a:rPr>
              <a:t>rgb = img(:,:,[1 1 1])</a:t>
            </a:r>
            <a:r>
              <a:rPr lang="hu-HU" sz="1300" dirty="0" smtClean="0">
                <a:latin typeface="Courier"/>
                <a:cs typeface="Courier"/>
              </a:rPr>
              <a:t>;</a:t>
            </a:r>
            <a:endParaRPr lang="en-US" sz="13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figure</a:t>
            </a:r>
            <a:r>
              <a:rPr lang="en-US" sz="1300" dirty="0">
                <a:latin typeface="Courier"/>
                <a:cs typeface="Courier"/>
              </a:rPr>
              <a:t>, </a:t>
            </a:r>
            <a:r>
              <a:rPr lang="en-US" sz="1300" dirty="0" err="1">
                <a:latin typeface="Courier"/>
                <a:cs typeface="Courier"/>
              </a:rPr>
              <a:t>imshow</a:t>
            </a:r>
            <a:r>
              <a:rPr lang="en-US" sz="1300" dirty="0">
                <a:latin typeface="Courier"/>
                <a:cs typeface="Courier"/>
              </a:rPr>
              <a:t>(</a:t>
            </a:r>
            <a:r>
              <a:rPr lang="en-US" sz="1300" dirty="0" err="1">
                <a:latin typeface="Courier"/>
                <a:cs typeface="Courier"/>
              </a:rPr>
              <a:t>rgb</a:t>
            </a:r>
            <a:r>
              <a:rPr lang="en-US" sz="13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hold on;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plot(left,top,'g+','MarkerSize',100);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plot(right,top,'b+','MarkerSize',100);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plot(left,bottom,'y+','MarkerSize',100);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plot(right,bottom,'r+','MarkerSize',100);</a:t>
            </a: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hold off</a:t>
            </a:r>
            <a:r>
              <a:rPr lang="en-US" sz="13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1300" dirty="0" smtClean="0">
                <a:solidFill>
                  <a:srgbClr val="4DD86A"/>
                </a:solidFill>
                <a:latin typeface="Courier"/>
                <a:cs typeface="Courier"/>
              </a:rPr>
              <a:t>%create and show cropped image</a:t>
            </a: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cropped = </a:t>
            </a:r>
            <a:r>
              <a:rPr lang="en-US" sz="1300" dirty="0" err="1" smtClean="0">
                <a:latin typeface="Courier"/>
                <a:cs typeface="Courier"/>
              </a:rPr>
              <a:t>img</a:t>
            </a:r>
            <a:r>
              <a:rPr lang="en-US" sz="1300" dirty="0" smtClean="0">
                <a:latin typeface="Courier"/>
                <a:cs typeface="Courier"/>
              </a:rPr>
              <a:t>(</a:t>
            </a:r>
            <a:r>
              <a:rPr lang="en-US" sz="1300" dirty="0" err="1" smtClean="0">
                <a:latin typeface="Courier"/>
                <a:cs typeface="Courier"/>
              </a:rPr>
              <a:t>top:bottom,left:right</a:t>
            </a:r>
            <a:r>
              <a:rPr lang="en-US" sz="1300" dirty="0" smtClean="0">
                <a:latin typeface="Courier"/>
                <a:cs typeface="Courier"/>
              </a:rPr>
              <a:t>);</a:t>
            </a:r>
            <a:endParaRPr lang="en-US" sz="13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Figure, </a:t>
            </a:r>
            <a:r>
              <a:rPr lang="en-US" sz="1300" dirty="0" err="1" smtClean="0">
                <a:latin typeface="Courier"/>
                <a:cs typeface="Courier"/>
              </a:rPr>
              <a:t>imshow</a:t>
            </a:r>
            <a:r>
              <a:rPr lang="en-US" sz="1300" dirty="0" smtClean="0">
                <a:latin typeface="Courier"/>
                <a:cs typeface="Courier"/>
              </a:rPr>
              <a:t>(</a:t>
            </a:r>
            <a:r>
              <a:rPr lang="en-US" sz="1300" dirty="0" err="1" smtClean="0">
                <a:latin typeface="Courier"/>
                <a:cs typeface="Courier"/>
              </a:rPr>
              <a:t>img</a:t>
            </a:r>
            <a:r>
              <a:rPr lang="en-US" sz="1300" dirty="0" smtClean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Figure(‘Name’, ‘Cropped’), </a:t>
            </a:r>
            <a:r>
              <a:rPr lang="en-US" sz="1300" dirty="0" err="1" smtClean="0">
                <a:latin typeface="Courier"/>
                <a:cs typeface="Courier"/>
              </a:rPr>
              <a:t>imshow</a:t>
            </a:r>
            <a:r>
              <a:rPr lang="en-US" sz="1300" dirty="0" smtClean="0">
                <a:latin typeface="Courier"/>
                <a:cs typeface="Courier"/>
              </a:rPr>
              <a:t>(cropped);</a:t>
            </a:r>
          </a:p>
        </p:txBody>
      </p:sp>
      <p:pic>
        <p:nvPicPr>
          <p:cNvPr id="3" name="Picture 2" descr="Screen Shot 2016-06-08 at 2.14.0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9"/>
          <a:stretch/>
        </p:blipFill>
        <p:spPr>
          <a:xfrm>
            <a:off x="6544985" y="4377591"/>
            <a:ext cx="1702146" cy="19455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creen Shot 2016-06-08 at 2.20.3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22"/>
          <a:stretch/>
        </p:blipFill>
        <p:spPr>
          <a:xfrm>
            <a:off x="5897176" y="1134929"/>
            <a:ext cx="2827558" cy="29093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160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Crop region-PYTHON</a:t>
            </a:r>
            <a:endParaRPr lang="en-US" dirty="0"/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241200" y="1600200"/>
            <a:ext cx="6087785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top </a:t>
            </a:r>
            <a:r>
              <a:rPr lang="en-US" sz="1300" dirty="0">
                <a:latin typeface="Courier"/>
                <a:cs typeface="Courier"/>
              </a:rPr>
              <a:t>= 450</a:t>
            </a: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bottom </a:t>
            </a:r>
            <a:r>
              <a:rPr lang="en-US" sz="1300" dirty="0">
                <a:latin typeface="Courier"/>
                <a:cs typeface="Courier"/>
              </a:rPr>
              <a:t>= 600</a:t>
            </a: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left </a:t>
            </a:r>
            <a:r>
              <a:rPr lang="en-US" sz="1300" dirty="0">
                <a:latin typeface="Courier"/>
                <a:cs typeface="Courier"/>
              </a:rPr>
              <a:t>= 450</a:t>
            </a: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right </a:t>
            </a:r>
            <a:r>
              <a:rPr lang="en-US" sz="1300" dirty="0">
                <a:latin typeface="Courier"/>
                <a:cs typeface="Courier"/>
              </a:rPr>
              <a:t>= 600</a:t>
            </a:r>
          </a:p>
          <a:p>
            <a:pPr marL="0" indent="0">
              <a:buNone/>
            </a:pP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#show cropped region</a:t>
            </a:r>
            <a:endParaRPr lang="en-US" sz="13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clone = </a:t>
            </a:r>
            <a:r>
              <a:rPr lang="en-US" sz="1300" dirty="0" err="1">
                <a:latin typeface="Courier"/>
                <a:cs typeface="Courier"/>
              </a:rPr>
              <a:t>img.copy</a:t>
            </a:r>
            <a:r>
              <a:rPr lang="en-US" sz="1300" dirty="0">
                <a:latin typeface="Courier"/>
                <a:cs typeface="Courier"/>
              </a:rPr>
              <a:t>()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cv2.circle(clone, (</a:t>
            </a:r>
            <a:r>
              <a:rPr lang="en-US" sz="1300" dirty="0" err="1">
                <a:latin typeface="Courier"/>
                <a:cs typeface="Courier"/>
              </a:rPr>
              <a:t>left,top</a:t>
            </a:r>
            <a:r>
              <a:rPr lang="en-US" sz="1300" dirty="0">
                <a:latin typeface="Courier"/>
                <a:cs typeface="Courier"/>
              </a:rPr>
              <a:t>), 15, (0,255,0),-1)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cv2.circle(clone, (</a:t>
            </a:r>
            <a:r>
              <a:rPr lang="en-US" sz="1300" dirty="0" err="1">
                <a:latin typeface="Courier"/>
                <a:cs typeface="Courier"/>
              </a:rPr>
              <a:t>right,top</a:t>
            </a:r>
            <a:r>
              <a:rPr lang="en-US" sz="1300" dirty="0">
                <a:latin typeface="Courier"/>
                <a:cs typeface="Courier"/>
              </a:rPr>
              <a:t>), 15, (255,0,0),-1)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cv2.circle(clone, (</a:t>
            </a:r>
            <a:r>
              <a:rPr lang="en-US" sz="1300" dirty="0" err="1">
                <a:latin typeface="Courier"/>
                <a:cs typeface="Courier"/>
              </a:rPr>
              <a:t>left,bottom</a:t>
            </a:r>
            <a:r>
              <a:rPr lang="en-US" sz="1300" dirty="0">
                <a:latin typeface="Courier"/>
                <a:cs typeface="Courier"/>
              </a:rPr>
              <a:t>), 15, (0,255,255),-1)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cv2.circle(clone, (</a:t>
            </a:r>
            <a:r>
              <a:rPr lang="en-US" sz="1300" dirty="0" err="1">
                <a:latin typeface="Courier"/>
                <a:cs typeface="Courier"/>
              </a:rPr>
              <a:t>right,bottom</a:t>
            </a:r>
            <a:r>
              <a:rPr lang="en-US" sz="1300" dirty="0">
                <a:latin typeface="Courier"/>
                <a:cs typeface="Courier"/>
              </a:rPr>
              <a:t>), 15, (0,0,255),-1</a:t>
            </a:r>
            <a:r>
              <a:rPr lang="en-US" sz="1300" dirty="0" smtClean="0">
                <a:latin typeface="Courier"/>
                <a:cs typeface="Courier"/>
              </a:rPr>
              <a:t>)</a:t>
            </a:r>
            <a:endParaRPr lang="en-US" sz="13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cv2.imshow('</a:t>
            </a:r>
            <a:r>
              <a:rPr lang="en-US" sz="1300" dirty="0" err="1">
                <a:latin typeface="Courier"/>
                <a:cs typeface="Courier"/>
              </a:rPr>
              <a:t>marked',clone</a:t>
            </a:r>
            <a:r>
              <a:rPr lang="en-US" sz="1300" dirty="0" smtClean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13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 smtClean="0">
                <a:solidFill>
                  <a:srgbClr val="FF0000"/>
                </a:solidFill>
                <a:latin typeface="Courier"/>
                <a:cs typeface="Courier"/>
              </a:rPr>
              <a:t>#create and show cropped image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cropped = </a:t>
            </a:r>
            <a:r>
              <a:rPr lang="en-US" sz="1300" dirty="0" err="1">
                <a:latin typeface="Courier"/>
                <a:cs typeface="Courier"/>
              </a:rPr>
              <a:t>img</a:t>
            </a:r>
            <a:r>
              <a:rPr lang="en-US" sz="1300" dirty="0">
                <a:latin typeface="Courier"/>
                <a:cs typeface="Courier"/>
              </a:rPr>
              <a:t>[</a:t>
            </a:r>
            <a:r>
              <a:rPr lang="en-US" sz="1300" dirty="0" err="1">
                <a:latin typeface="Courier"/>
                <a:cs typeface="Courier"/>
              </a:rPr>
              <a:t>top:bottom,left:right</a:t>
            </a:r>
            <a:r>
              <a:rPr lang="en-US" sz="1300" dirty="0" smtClean="0">
                <a:latin typeface="Courier"/>
                <a:cs typeface="Courier"/>
              </a:rPr>
              <a:t>]</a:t>
            </a:r>
            <a:endParaRPr lang="en-US" sz="13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cv2.imshow(“cropped”, cropped)</a:t>
            </a:r>
          </a:p>
        </p:txBody>
      </p:sp>
      <p:pic>
        <p:nvPicPr>
          <p:cNvPr id="4" name="Picture 3" descr="Screen Shot 2016-06-08 at 5.1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85" y="1067639"/>
            <a:ext cx="3446215" cy="3004658"/>
          </a:xfrm>
          <a:prstGeom prst="rect">
            <a:avLst/>
          </a:prstGeom>
        </p:spPr>
      </p:pic>
      <p:pic>
        <p:nvPicPr>
          <p:cNvPr id="5" name="Picture 4" descr="Screen Shot 2016-06-08 at 5.18.35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160"/>
          <a:stretch/>
        </p:blipFill>
        <p:spPr>
          <a:xfrm>
            <a:off x="6743748" y="4444832"/>
            <a:ext cx="1210439" cy="138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2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Resize and save image -MATLAB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4110" y="1015497"/>
            <a:ext cx="4674297" cy="2058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 smtClean="0">
                <a:solidFill>
                  <a:srgbClr val="4DD86A"/>
                </a:solidFill>
                <a:latin typeface="Courier"/>
                <a:cs typeface="Courier"/>
              </a:rPr>
              <a:t>%</a:t>
            </a:r>
            <a:r>
              <a:rPr lang="en-US" sz="1300" dirty="0" err="1" smtClean="0">
                <a:solidFill>
                  <a:srgbClr val="4DD86A"/>
                </a:solidFill>
                <a:latin typeface="Courier"/>
                <a:cs typeface="Courier"/>
              </a:rPr>
              <a:t>imgresized</a:t>
            </a:r>
            <a:r>
              <a:rPr lang="en-US" sz="1300" dirty="0" smtClean="0">
                <a:solidFill>
                  <a:srgbClr val="4DD86A"/>
                </a:solidFill>
                <a:latin typeface="Courier"/>
                <a:cs typeface="Courier"/>
              </a:rPr>
              <a:t> = </a:t>
            </a:r>
            <a:r>
              <a:rPr lang="en-US" sz="1300" dirty="0" err="1" smtClean="0">
                <a:solidFill>
                  <a:srgbClr val="4DD86A"/>
                </a:solidFill>
                <a:latin typeface="Courier"/>
                <a:cs typeface="Courier"/>
              </a:rPr>
              <a:t>imresize</a:t>
            </a:r>
            <a:r>
              <a:rPr lang="en-US" sz="1300" dirty="0" smtClean="0">
                <a:solidFill>
                  <a:srgbClr val="4DD86A"/>
                </a:solidFill>
                <a:latin typeface="Courier"/>
                <a:cs typeface="Courier"/>
              </a:rPr>
              <a:t>(</a:t>
            </a:r>
            <a:r>
              <a:rPr lang="en-US" sz="1300" dirty="0" err="1" smtClean="0">
                <a:solidFill>
                  <a:srgbClr val="4DD86A"/>
                </a:solidFill>
                <a:latin typeface="Courier"/>
                <a:cs typeface="Courier"/>
              </a:rPr>
              <a:t>img,ratio,method</a:t>
            </a:r>
            <a:r>
              <a:rPr lang="en-US" sz="1300" dirty="0" smtClean="0">
                <a:solidFill>
                  <a:srgbClr val="4DD86A"/>
                </a:solidFill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endParaRPr lang="en-US" sz="1300" dirty="0">
              <a:solidFill>
                <a:srgbClr val="4DD86A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imgx2 = </a:t>
            </a:r>
            <a:r>
              <a:rPr lang="en-US" sz="1300" dirty="0" err="1" smtClean="0">
                <a:latin typeface="Courier"/>
                <a:cs typeface="Courier"/>
              </a:rPr>
              <a:t>imresize</a:t>
            </a:r>
            <a:r>
              <a:rPr lang="en-US" sz="1300" dirty="0" smtClean="0">
                <a:latin typeface="Courier"/>
                <a:cs typeface="Courier"/>
              </a:rPr>
              <a:t>(img,2,’nearest’);</a:t>
            </a:r>
          </a:p>
          <a:p>
            <a:pPr marL="0" indent="0">
              <a:buNone/>
            </a:pPr>
            <a:endParaRPr lang="en-US" sz="13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Figure(‘</a:t>
            </a:r>
            <a:r>
              <a:rPr lang="en-US" sz="1300" dirty="0" err="1" smtClean="0">
                <a:latin typeface="Courier"/>
                <a:cs typeface="Courier"/>
              </a:rPr>
              <a:t>Name’,’doubled</a:t>
            </a:r>
            <a:r>
              <a:rPr lang="en-US" sz="1300" dirty="0" smtClean="0">
                <a:latin typeface="Courier"/>
                <a:cs typeface="Courier"/>
              </a:rPr>
              <a:t>’), </a:t>
            </a:r>
            <a:r>
              <a:rPr lang="en-US" sz="1300" dirty="0" err="1" smtClean="0">
                <a:latin typeface="Courier"/>
                <a:cs typeface="Courier"/>
              </a:rPr>
              <a:t>imshow</a:t>
            </a:r>
            <a:r>
              <a:rPr lang="en-US" sz="1300" dirty="0" smtClean="0">
                <a:latin typeface="Courier"/>
                <a:cs typeface="Courier"/>
              </a:rPr>
              <a:t>(imgx2);</a:t>
            </a:r>
          </a:p>
          <a:p>
            <a:pPr marL="0" indent="0">
              <a:buNone/>
            </a:pPr>
            <a:endParaRPr lang="en-US" sz="13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 err="1" smtClean="0">
                <a:latin typeface="Courier"/>
                <a:cs typeface="Courier"/>
              </a:rPr>
              <a:t>imwrite</a:t>
            </a:r>
            <a:r>
              <a:rPr lang="en-US" sz="1300" dirty="0">
                <a:latin typeface="Courier"/>
                <a:cs typeface="Courier"/>
              </a:rPr>
              <a:t>(</a:t>
            </a:r>
            <a:r>
              <a:rPr lang="en-US" sz="1300" dirty="0" smtClean="0">
                <a:latin typeface="Courier"/>
                <a:cs typeface="Courier"/>
              </a:rPr>
              <a:t>imgx2, ‘</a:t>
            </a:r>
            <a:r>
              <a:rPr lang="en-US" sz="1300" dirty="0" err="1" smtClean="0">
                <a:latin typeface="Courier"/>
                <a:cs typeface="Courier"/>
              </a:rPr>
              <a:t>resizedImg.tif</a:t>
            </a:r>
            <a:r>
              <a:rPr lang="en-US" sz="1300" dirty="0" smtClean="0">
                <a:latin typeface="Courier"/>
                <a:cs typeface="Courier"/>
              </a:rPr>
              <a:t>’);</a:t>
            </a:r>
          </a:p>
          <a:p>
            <a:pPr marL="0" indent="0">
              <a:buNone/>
            </a:pPr>
            <a:endParaRPr lang="en-US" sz="1300" dirty="0">
              <a:latin typeface="Courier"/>
              <a:cs typeface="Courier"/>
            </a:endParaRPr>
          </a:p>
        </p:txBody>
      </p:sp>
      <p:pic>
        <p:nvPicPr>
          <p:cNvPr id="3" name="Picture 2" descr="Screen Shot 2016-06-08 at 2.3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68" y="3171212"/>
            <a:ext cx="6310158" cy="32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Resize and save image -Python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4110" y="1382609"/>
            <a:ext cx="6426674" cy="1691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 smtClean="0">
                <a:latin typeface="Courier"/>
                <a:cs typeface="Courier"/>
              </a:rPr>
              <a:t>dimx2 </a:t>
            </a:r>
            <a:r>
              <a:rPr lang="en-US" sz="1300" dirty="0">
                <a:latin typeface="Courier"/>
                <a:cs typeface="Courier"/>
              </a:rPr>
              <a:t>= (</a:t>
            </a:r>
            <a:r>
              <a:rPr lang="en-US" sz="1300" dirty="0" err="1">
                <a:latin typeface="Courier"/>
                <a:cs typeface="Courier"/>
              </a:rPr>
              <a:t>img.shape</a:t>
            </a:r>
            <a:r>
              <a:rPr lang="en-US" sz="1300" dirty="0">
                <a:latin typeface="Courier"/>
                <a:cs typeface="Courier"/>
              </a:rPr>
              <a:t>[0]*2, </a:t>
            </a:r>
            <a:r>
              <a:rPr lang="en-US" sz="1300" dirty="0" err="1">
                <a:latin typeface="Courier"/>
                <a:cs typeface="Courier"/>
              </a:rPr>
              <a:t>img.shape</a:t>
            </a:r>
            <a:r>
              <a:rPr lang="en-US" sz="1300" dirty="0">
                <a:latin typeface="Courier"/>
                <a:cs typeface="Courier"/>
              </a:rPr>
              <a:t>[1]*2</a:t>
            </a:r>
            <a:r>
              <a:rPr lang="en-US" sz="1300" dirty="0" smtClean="0">
                <a:latin typeface="Courier"/>
                <a:cs typeface="Courier"/>
              </a:rPr>
              <a:t>)</a:t>
            </a:r>
            <a:endParaRPr lang="en-US" sz="13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imgx2 = cv2.resize(</a:t>
            </a:r>
            <a:r>
              <a:rPr lang="en-US" sz="1300" dirty="0" err="1">
                <a:latin typeface="Courier"/>
                <a:cs typeface="Courier"/>
              </a:rPr>
              <a:t>img</a:t>
            </a:r>
            <a:r>
              <a:rPr lang="en-US" sz="1300" dirty="0">
                <a:latin typeface="Courier"/>
                <a:cs typeface="Courier"/>
              </a:rPr>
              <a:t>, dimx2, interpolation = cv2.INTER_AREA)</a:t>
            </a:r>
          </a:p>
          <a:p>
            <a:pPr marL="0" indent="0">
              <a:buNone/>
            </a:pPr>
            <a:r>
              <a:rPr lang="en-US" sz="1300" dirty="0">
                <a:latin typeface="Courier"/>
                <a:cs typeface="Courier"/>
              </a:rPr>
              <a:t>cv2.imwrite("</a:t>
            </a:r>
            <a:r>
              <a:rPr lang="en-US" sz="1300" dirty="0" err="1">
                <a:latin typeface="Courier"/>
                <a:cs typeface="Courier"/>
              </a:rPr>
              <a:t>resizedImg.tiff</a:t>
            </a:r>
            <a:r>
              <a:rPr lang="en-US" sz="1300" dirty="0">
                <a:latin typeface="Courier"/>
                <a:cs typeface="Courier"/>
              </a:rPr>
              <a:t>", imgx2)</a:t>
            </a:r>
          </a:p>
        </p:txBody>
      </p:sp>
      <p:pic>
        <p:nvPicPr>
          <p:cNvPr id="3" name="Picture 2" descr="Screen Shot 2016-06-08 at 2.37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568" y="3171212"/>
            <a:ext cx="6310158" cy="321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2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algorithm to find Luna 9 and Luna 13</a:t>
            </a:r>
          </a:p>
          <a:p>
            <a:r>
              <a:rPr lang="en-US" dirty="0" smtClean="0"/>
              <a:t>Starts June 17 and ends July 15</a:t>
            </a:r>
          </a:p>
          <a:p>
            <a:r>
              <a:rPr lang="en-US" dirty="0"/>
              <a:t>The challenge has 2 parts that run in parallel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Part 2</a:t>
            </a:r>
          </a:p>
          <a:p>
            <a:pPr lvl="1"/>
            <a:r>
              <a:rPr lang="en-US" dirty="0"/>
              <a:t>Testing data of a </a:t>
            </a:r>
            <a:r>
              <a:rPr lang="en-US" sz="2400" i="1" dirty="0">
                <a:solidFill>
                  <a:srgbClr val="FF0000"/>
                </a:solidFill>
              </a:rPr>
              <a:t>different</a:t>
            </a:r>
            <a:r>
              <a:rPr lang="en-US" dirty="0"/>
              <a:t> Soviet lander (Luna 9 and Luna 13)</a:t>
            </a:r>
          </a:p>
          <a:p>
            <a:pPr lvl="1"/>
            <a:r>
              <a:rPr lang="en-US" dirty="0"/>
              <a:t>Teams submit individual locations for human review</a:t>
            </a:r>
          </a:p>
          <a:p>
            <a:pPr lvl="1"/>
            <a:r>
              <a:rPr lang="en-US" dirty="0"/>
              <a:t>Result for each location is </a:t>
            </a:r>
            <a:r>
              <a:rPr lang="en-US" dirty="0" smtClean="0"/>
              <a:t>Yes/No/Maybe</a:t>
            </a:r>
            <a:endParaRPr lang="en-US" dirty="0"/>
          </a:p>
          <a:p>
            <a:pPr lvl="1"/>
            <a:r>
              <a:rPr lang="en-US" dirty="0"/>
              <a:t>The LRO could be tasked based on Yes/Maybe locations</a:t>
            </a:r>
          </a:p>
          <a:p>
            <a:pPr lvl="1"/>
            <a:r>
              <a:rPr lang="en-US" dirty="0"/>
              <a:t>Any team that finds a lander is a winner and included in press </a:t>
            </a:r>
            <a:r>
              <a:rPr lang="en-US" dirty="0" smtClean="0"/>
              <a:t>release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4173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Website for creating teams, submitting results, viewing leaderboard (coming soon)</a:t>
            </a:r>
          </a:p>
          <a:p>
            <a:pPr lvl="1"/>
            <a:r>
              <a:rPr lang="en-US" dirty="0" smtClean="0"/>
              <a:t>Go to </a:t>
            </a:r>
            <a:r>
              <a:rPr lang="en-US" dirty="0" smtClean="0">
                <a:hlinkClick r:id="rId2"/>
              </a:rPr>
              <a:t>http://isc</a:t>
            </a:r>
            <a:r>
              <a:rPr lang="en-US" dirty="0" smtClean="0"/>
              <a:t> </a:t>
            </a:r>
          </a:p>
          <a:p>
            <a:r>
              <a:rPr lang="en-US" dirty="0" smtClean="0"/>
              <a:t>Each team can submit up to 10 times</a:t>
            </a:r>
          </a:p>
          <a:p>
            <a:r>
              <a:rPr lang="en-US" dirty="0" smtClean="0"/>
              <a:t>A submission is a ranked list of image/location pairs</a:t>
            </a:r>
          </a:p>
          <a:p>
            <a:r>
              <a:rPr lang="en-US" dirty="0" smtClean="0"/>
              <a:t>Submission must be from fully automated algorithm</a:t>
            </a:r>
          </a:p>
          <a:p>
            <a:r>
              <a:rPr lang="en-US" dirty="0" smtClean="0"/>
              <a:t>Any location inside an 25 x 25 pixel bounding box centered on the ground truth location qualifies as a detection</a:t>
            </a:r>
          </a:p>
          <a:p>
            <a:r>
              <a:rPr lang="en-US" dirty="0" smtClean="0"/>
              <a:t>The evaluation metric is average precision (approximation to area under the precision/recall curve)</a:t>
            </a:r>
          </a:p>
          <a:p>
            <a:r>
              <a:rPr lang="en-US" dirty="0" smtClean="0"/>
              <a:t>The best score for each team is used on the leaderboard</a:t>
            </a:r>
          </a:p>
          <a:p>
            <a:r>
              <a:rPr lang="en-US" dirty="0" smtClean="0"/>
              <a:t>The prize for the best team is $5,000</a:t>
            </a:r>
          </a:p>
          <a:p>
            <a:r>
              <a:rPr lang="en-US" dirty="0" smtClean="0"/>
              <a:t>The winning team must provide the code used</a:t>
            </a:r>
          </a:p>
          <a:p>
            <a:r>
              <a:rPr lang="en-US" dirty="0" smtClean="0"/>
              <a:t>The team with the most detections wins, tie breaker is average precision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team can submit up to 5 distinct image/location pairs for human review</a:t>
            </a:r>
          </a:p>
          <a:p>
            <a:r>
              <a:rPr lang="en-US" dirty="0" smtClean="0"/>
              <a:t>Submit through the website</a:t>
            </a:r>
          </a:p>
          <a:p>
            <a:r>
              <a:rPr lang="en-US" dirty="0" smtClean="0"/>
              <a:t>Expected that there will be manual effort to select locations in addition to algorithms from Part 1</a:t>
            </a:r>
          </a:p>
          <a:p>
            <a:r>
              <a:rPr lang="en-US" dirty="0" smtClean="0"/>
              <a:t>Feedback will be provided as the submissions are reviewed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9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Limits</a:t>
            </a:r>
          </a:p>
          <a:p>
            <a:pPr lvl="1"/>
            <a:r>
              <a:rPr lang="en-US" dirty="0" smtClean="0"/>
              <a:t>There are no team size limits</a:t>
            </a:r>
          </a:p>
          <a:p>
            <a:pPr lvl="1"/>
            <a:r>
              <a:rPr lang="en-US" dirty="0" smtClean="0"/>
              <a:t>External participants are allowed</a:t>
            </a:r>
          </a:p>
          <a:p>
            <a:r>
              <a:rPr lang="en-US" dirty="0" smtClean="0"/>
              <a:t>External Data</a:t>
            </a:r>
          </a:p>
          <a:p>
            <a:pPr lvl="1"/>
            <a:r>
              <a:rPr lang="en-US" dirty="0" smtClean="0"/>
              <a:t>Only the data provided on the competition website may be used (you can suggest additional data to be made available)</a:t>
            </a:r>
          </a:p>
          <a:p>
            <a:r>
              <a:rPr lang="en-US" dirty="0" smtClean="0"/>
              <a:t>Prizes</a:t>
            </a:r>
          </a:p>
          <a:p>
            <a:pPr lvl="1"/>
            <a:r>
              <a:rPr lang="en-US" dirty="0" smtClean="0"/>
              <a:t>$5,000 (SAA) to be shared by the first place team for Part 1 (APL staff members only)</a:t>
            </a:r>
          </a:p>
          <a:p>
            <a:r>
              <a:rPr lang="en-US" dirty="0" smtClean="0"/>
              <a:t>Ties</a:t>
            </a:r>
          </a:p>
          <a:p>
            <a:pPr lvl="1"/>
            <a:r>
              <a:rPr lang="en-US" dirty="0" smtClean="0"/>
              <a:t>A tie will be broken by submission order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05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1 Submission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Tab separated file with 3 columns: image name, column index, row index (zero-based from top left corner)</a:t>
            </a:r>
          </a:p>
          <a:p>
            <a:r>
              <a:rPr lang="en-US" dirty="0" smtClean="0"/>
              <a:t>The rows should be ranked from best to worst based on your algorithm</a:t>
            </a:r>
          </a:p>
          <a:p>
            <a:r>
              <a:rPr lang="en-US" dirty="0" smtClean="0"/>
              <a:t>You will receive a score upon submission but will not get feedback on individual points</a:t>
            </a:r>
          </a:p>
          <a:p>
            <a:r>
              <a:rPr lang="en-US" dirty="0" smtClean="0"/>
              <a:t>There will be minimum and maximum list lengths (still to be determined)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1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6833" b="49833"/>
          <a:stretch/>
        </p:blipFill>
        <p:spPr>
          <a:xfrm>
            <a:off x="0" y="2335541"/>
            <a:ext cx="9144000" cy="2002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833" r="34103" b="76752"/>
          <a:stretch/>
        </p:blipFill>
        <p:spPr>
          <a:xfrm>
            <a:off x="0" y="3952509"/>
            <a:ext cx="6025592" cy="38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2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3-00039 presentation">
  <a:themeElements>
    <a:clrScheme name="APL Branding">
      <a:dk1>
        <a:sysClr val="windowText" lastClr="000000"/>
      </a:dk1>
      <a:lt1>
        <a:sysClr val="window" lastClr="FFFFFF"/>
      </a:lt1>
      <a:dk2>
        <a:srgbClr val="002463"/>
      </a:dk2>
      <a:lt2>
        <a:srgbClr val="EEECE1"/>
      </a:lt2>
      <a:accent1>
        <a:srgbClr val="2C6AC1"/>
      </a:accent1>
      <a:accent2>
        <a:srgbClr val="A0B9EF"/>
      </a:accent2>
      <a:accent3>
        <a:srgbClr val="8C8C8C"/>
      </a:accent3>
      <a:accent4>
        <a:srgbClr val="973505"/>
      </a:accent4>
      <a:accent5>
        <a:srgbClr val="D74C05"/>
      </a:accent5>
      <a:accent6>
        <a:srgbClr val="FD8D16"/>
      </a:accent6>
      <a:hlink>
        <a:srgbClr val="1F63BB"/>
      </a:hlink>
      <a:folHlink>
        <a:srgbClr val="6A346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Mod val="60000"/>
            <a:lumOff val="40000"/>
          </a:schemeClr>
        </a:solidFill>
        <a:ln w="12700" cmpd="sng"/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>
          <a:tailEnd type="none" w="med" len="lg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13-00039 presentation</Template>
  <TotalTime>5870</TotalTime>
  <Words>1464</Words>
  <Application>Microsoft Office PowerPoint</Application>
  <PresentationFormat>On-screen Show (4:3)</PresentationFormat>
  <Paragraphs>314</Paragraphs>
  <Slides>33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13-00039 presentation</vt:lpstr>
      <vt:lpstr>Hunt for Luna 9</vt:lpstr>
      <vt:lpstr>Introduction</vt:lpstr>
      <vt:lpstr>The Challenge</vt:lpstr>
      <vt:lpstr>The Challenge</vt:lpstr>
      <vt:lpstr>Part 1</vt:lpstr>
      <vt:lpstr>Part 2</vt:lpstr>
      <vt:lpstr>Rules</vt:lpstr>
      <vt:lpstr>Part 1 Submission Format</vt:lpstr>
      <vt:lpstr>PowerPoint Presentation</vt:lpstr>
      <vt:lpstr> Image Processing Tools and Approaches</vt:lpstr>
      <vt:lpstr>Getting started</vt:lpstr>
      <vt:lpstr>Matlab Installation</vt:lpstr>
      <vt:lpstr>Python Installation</vt:lpstr>
      <vt:lpstr>Working with 16bit Images</vt:lpstr>
      <vt:lpstr>Using imtool to handle intensity range</vt:lpstr>
      <vt:lpstr>Example: Narrowing intensity range</vt:lpstr>
      <vt:lpstr>Example:  Applying high pass filter</vt:lpstr>
      <vt:lpstr>Example:  Applying high pass filter</vt:lpstr>
      <vt:lpstr>Sample Approaches: Morphological Operations</vt:lpstr>
      <vt:lpstr>Morphological Operations</vt:lpstr>
      <vt:lpstr>Sample Approaches: Template matching</vt:lpstr>
      <vt:lpstr>Template Matching</vt:lpstr>
      <vt:lpstr>Sample approaches:  Identifying features</vt:lpstr>
      <vt:lpstr>Sample approaches:  Identifying features</vt:lpstr>
      <vt:lpstr>Resources</vt:lpstr>
      <vt:lpstr>Appendix:  Code Samples</vt:lpstr>
      <vt:lpstr>Opening and showing an image- Python</vt:lpstr>
      <vt:lpstr>Read in metadata (excel) – MATLAB</vt:lpstr>
      <vt:lpstr>Read in metadata (excel) – PYTHON</vt:lpstr>
      <vt:lpstr>Crop region-MATLAB</vt:lpstr>
      <vt:lpstr>Crop region-PYTHON</vt:lpstr>
      <vt:lpstr>Resize and save image -MATLAB</vt:lpstr>
      <vt:lpstr>Resize and save image -Python</vt:lpstr>
    </vt:vector>
  </TitlesOfParts>
  <Company>JHU/APL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Costello, Cash J.</dc:creator>
  <cp:lastModifiedBy>Mariani, Peter B.</cp:lastModifiedBy>
  <cp:revision>143</cp:revision>
  <cp:lastPrinted>2013-09-26T18:20:25Z</cp:lastPrinted>
  <dcterms:created xsi:type="dcterms:W3CDTF">2013-05-10T14:15:06Z</dcterms:created>
  <dcterms:modified xsi:type="dcterms:W3CDTF">2016-06-17T20:45:22Z</dcterms:modified>
</cp:coreProperties>
</file>